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70" r:id="rId6"/>
    <p:sldId id="260" r:id="rId7"/>
    <p:sldId id="262" r:id="rId8"/>
    <p:sldId id="263" r:id="rId9"/>
    <p:sldId id="266" r:id="rId10"/>
    <p:sldId id="269" r:id="rId11"/>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ulė Gimžūnaitė" initials="SG" lastIdx="1" clrIdx="0">
    <p:extLst>
      <p:ext uri="{19B8F6BF-5375-455C-9EA6-DF929625EA0E}">
        <p15:presenceInfo xmlns:p15="http://schemas.microsoft.com/office/powerpoint/2012/main" userId="S-1-5-21-12604286-831459112-1253772060-407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F4A2D"/>
    <a:srgbClr val="B4E3CC"/>
    <a:srgbClr val="14643D"/>
    <a:srgbClr val="2D9763"/>
    <a:srgbClr val="197C4D"/>
    <a:srgbClr val="CBEBDB"/>
    <a:srgbClr val="58B085"/>
    <a:srgbClr val="E3FDF0"/>
    <a:srgbClr val="197D4C"/>
    <a:srgbClr val="8CCA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Be stiliaus, lentelės tinkleli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669" autoAdjust="0"/>
  </p:normalViewPr>
  <p:slideViewPr>
    <p:cSldViewPr snapToGrid="0">
      <p:cViewPr varScale="1">
        <p:scale>
          <a:sx n="77" d="100"/>
          <a:sy n="77" d="100"/>
        </p:scale>
        <p:origin x="90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28E4A-4A87-4C2E-A5B3-7C5FCEF76D5E}" type="datetimeFigureOut">
              <a:rPr lang="lt-LT" smtClean="0"/>
              <a:t>2024-08-22</a:t>
            </a:fld>
            <a:endParaRPr lang="lt-LT"/>
          </a:p>
        </p:txBody>
      </p:sp>
      <p:sp>
        <p:nvSpPr>
          <p:cNvPr id="4" name="Skaidrės vaizdo vietos rezervavimo ženkla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6" name="Poraštės vietos rezervavimo ženkla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AB7DC3-EB76-45F6-B65B-82BC78C859C6}" type="slidenum">
              <a:rPr lang="lt-LT" smtClean="0"/>
              <a:t>‹#›</a:t>
            </a:fld>
            <a:endParaRPr lang="lt-LT"/>
          </a:p>
        </p:txBody>
      </p:sp>
    </p:spTree>
    <p:extLst>
      <p:ext uri="{BB962C8B-B14F-4D97-AF65-F5344CB8AC3E}">
        <p14:creationId xmlns:p14="http://schemas.microsoft.com/office/powerpoint/2010/main" val="2207049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71AB7DC3-EB76-45F6-B65B-82BC78C859C6}" type="slidenum">
              <a:rPr lang="lt-LT" smtClean="0"/>
              <a:t>5</a:t>
            </a:fld>
            <a:endParaRPr lang="lt-LT"/>
          </a:p>
        </p:txBody>
      </p:sp>
    </p:spTree>
    <p:extLst>
      <p:ext uri="{BB962C8B-B14F-4D97-AF65-F5344CB8AC3E}">
        <p14:creationId xmlns:p14="http://schemas.microsoft.com/office/powerpoint/2010/main" val="723625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171450" indent="-171450">
              <a:buFont typeface="Arial" panose="020B0604020202020204" pitchFamily="34" charset="0"/>
              <a:buChar char="•"/>
            </a:pPr>
            <a:r>
              <a:rPr lang="lt-LT" dirty="0"/>
              <a:t>konsoliduoti visų, </a:t>
            </a:r>
            <a:r>
              <a:rPr lang="lt-LT" dirty="0" err="1"/>
              <a:t>t.y</a:t>
            </a:r>
            <a:r>
              <a:rPr lang="lt-LT" dirty="0"/>
              <a:t>., mokestinių ir nemokestinių (ekonominių piniginių sankcijų, baudų už nusikalstamas veikas, procesinių baudų, teismo priteistų sumų, žyminio mokesčio ir kitų bylinėjimosi išlaidų ir kt.) apskaitą;</a:t>
            </a:r>
          </a:p>
          <a:p>
            <a:pPr marL="171450" indent="-171450">
              <a:buFont typeface="Arial" panose="020B0604020202020204" pitchFamily="34" charset="0"/>
              <a:buChar char="•"/>
            </a:pPr>
            <a:r>
              <a:rPr lang="lt-LT" dirty="0"/>
              <a:t>suvienodinti ir optimizuoti skolų išieškojimo procesą, </a:t>
            </a:r>
            <a:r>
              <a:rPr lang="lt-LT" dirty="0" err="1"/>
              <a:t>įveiklinant</a:t>
            </a:r>
            <a:r>
              <a:rPr lang="lt-LT" dirty="0"/>
              <a:t> VMI sukauptus gebėjimus bei informacines sistemas ir tokiu būdu sumažinti išieškojimo proceso kaštus tiek valstybei, tiek gyventojams. </a:t>
            </a:r>
          </a:p>
          <a:p>
            <a:pPr marL="171450" indent="-171450">
              <a:buFont typeface="Arial" panose="020B0604020202020204" pitchFamily="34" charset="0"/>
              <a:buChar char="•"/>
            </a:pPr>
            <a:r>
              <a:rPr lang="lt-LT" dirty="0"/>
              <a:t>Pakeisti teisės aktus dėl prievolių valstybei konsolidavimo</a:t>
            </a:r>
          </a:p>
          <a:p>
            <a:pPr marL="171450" indent="-171450">
              <a:buFont typeface="Arial" panose="020B0604020202020204" pitchFamily="34" charset="0"/>
              <a:buChar char="•"/>
            </a:pPr>
            <a:r>
              <a:rPr lang="lt-LT" dirty="0"/>
              <a:t>Atlikti partnerių  ir VMI IS pakeitimus: ANR, LITEKO, AIS,MAIS, ESKIS</a:t>
            </a:r>
          </a:p>
        </p:txBody>
      </p:sp>
      <p:sp>
        <p:nvSpPr>
          <p:cNvPr id="4" name="Skaidrės numerio vietos rezervavimo ženklas 3"/>
          <p:cNvSpPr>
            <a:spLocks noGrp="1"/>
          </p:cNvSpPr>
          <p:nvPr>
            <p:ph type="sldNum" sz="quarter" idx="10"/>
          </p:nvPr>
        </p:nvSpPr>
        <p:spPr/>
        <p:txBody>
          <a:bodyPr/>
          <a:lstStyle/>
          <a:p>
            <a:fld id="{71AB7DC3-EB76-45F6-B65B-82BC78C859C6}" type="slidenum">
              <a:rPr lang="lt-LT" smtClean="0"/>
              <a:t>6</a:t>
            </a:fld>
            <a:endParaRPr lang="lt-LT"/>
          </a:p>
        </p:txBody>
      </p:sp>
    </p:spTree>
    <p:extLst>
      <p:ext uri="{BB962C8B-B14F-4D97-AF65-F5344CB8AC3E}">
        <p14:creationId xmlns:p14="http://schemas.microsoft.com/office/powerpoint/2010/main" val="281034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indent="0">
              <a:buFont typeface="Arial" panose="020B0604020202020204" pitchFamily="34" charset="0"/>
              <a:buNone/>
            </a:pPr>
            <a:r>
              <a:rPr lang="lt-LT" dirty="0"/>
              <a:t>1) konsolidavus apskaitą, bus žinomos visos mokestinės ir nemokestinės asmenų prievolės valstybei,</a:t>
            </a:r>
          </a:p>
          <a:p>
            <a:pPr marL="0" indent="0">
              <a:buFont typeface="Arial" panose="020B0604020202020204" pitchFamily="34" charset="0"/>
              <a:buNone/>
            </a:pPr>
            <a:r>
              <a:rPr lang="lt-LT" dirty="0"/>
              <a:t>2) suteikus VMI teises vykdyti skolų, įskaitant administracines baudas, išieškojimą iš sąskaitų, išieškotos lėšos greičiau pateks į valstybės biudžetą, nes (1) atsiras galimybė vykdyti skolų išieškojimą iš mokesčio permokų, (2) išieškojimo procesas bus pradedamas operatyviau (kai skolininkas neturi kitų skolų, kurių išieškojimą vykdo antstoliai), bus eliminuotos perdavimo antstoliams procedūros,</a:t>
            </a:r>
          </a:p>
          <a:p>
            <a:pPr marL="0" indent="0">
              <a:buFont typeface="Arial" panose="020B0604020202020204" pitchFamily="34" charset="0"/>
              <a:buNone/>
            </a:pPr>
            <a:r>
              <a:rPr lang="lt-LT" dirty="0"/>
              <a:t>3) unifikavus (pagal mokestinių skolų pavyzdį) ir suvienodinus skolų išieškojimo procesą bei eliminavus besidubliuojančias su skolų administravimu susijusiais funkcijas skirtingose institucijose, bus sumažinti visuminiai (visų institucijų mastu) skolų administravimo kaštai, skaitmenizuoti susiję procesai ir dokumentai,</a:t>
            </a:r>
          </a:p>
          <a:p>
            <a:pPr marL="0" indent="0">
              <a:buFont typeface="Arial" panose="020B0604020202020204" pitchFamily="34" charset="0"/>
              <a:buNone/>
            </a:pPr>
            <a:r>
              <a:rPr lang="lt-LT" dirty="0"/>
              <a:t>4) </a:t>
            </a:r>
            <a:r>
              <a:rPr lang="lt-LT" dirty="0" err="1"/>
              <a:t>įveiklinant</a:t>
            </a:r>
            <a:r>
              <a:rPr lang="lt-LT" dirty="0"/>
              <a:t> VMI anksčiau sukurtas informacines sistemas bei administracinius gebėjimus, skolų išieškojimas bus vykdomas minimaliais kaštais: 1 </a:t>
            </a:r>
            <a:r>
              <a:rPr lang="lt-LT" dirty="0" err="1"/>
              <a:t>Eur</a:t>
            </a:r>
            <a:r>
              <a:rPr lang="lt-LT" dirty="0"/>
              <a:t> skolos išieškojimas iš sąskaitų VMI kainuoja 0,0000658 </a:t>
            </a:r>
            <a:r>
              <a:rPr lang="lt-LT" dirty="0" err="1"/>
              <a:t>Eur</a:t>
            </a:r>
            <a:r>
              <a:rPr lang="lt-LT" dirty="0"/>
              <a:t>.</a:t>
            </a:r>
          </a:p>
        </p:txBody>
      </p:sp>
      <p:sp>
        <p:nvSpPr>
          <p:cNvPr id="4" name="Skaidrės numerio vietos rezervavimo ženklas 3"/>
          <p:cNvSpPr>
            <a:spLocks noGrp="1"/>
          </p:cNvSpPr>
          <p:nvPr>
            <p:ph type="sldNum" sz="quarter" idx="10"/>
          </p:nvPr>
        </p:nvSpPr>
        <p:spPr/>
        <p:txBody>
          <a:bodyPr/>
          <a:lstStyle/>
          <a:p>
            <a:fld id="{71AB7DC3-EB76-45F6-B65B-82BC78C859C6}" type="slidenum">
              <a:rPr lang="lt-LT" smtClean="0"/>
              <a:t>7</a:t>
            </a:fld>
            <a:endParaRPr lang="lt-LT"/>
          </a:p>
        </p:txBody>
      </p:sp>
    </p:spTree>
    <p:extLst>
      <p:ext uri="{BB962C8B-B14F-4D97-AF65-F5344CB8AC3E}">
        <p14:creationId xmlns:p14="http://schemas.microsoft.com/office/powerpoint/2010/main" val="1585180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indent="0">
              <a:buFont typeface="Arial" panose="020B0604020202020204" pitchFamily="34" charset="0"/>
              <a:buNone/>
            </a:pPr>
            <a:r>
              <a:rPr lang="lt-LT" dirty="0"/>
              <a:t>Skolininkui: </a:t>
            </a:r>
          </a:p>
          <a:p>
            <a:pPr marL="0" indent="0">
              <a:buFont typeface="Arial" panose="020B0604020202020204" pitchFamily="34" charset="0"/>
              <a:buNone/>
            </a:pPr>
            <a:r>
              <a:rPr lang="lt-LT" dirty="0"/>
              <a:t>- Visos skolos vienoje IS, galimybė sumokėti per Mano VMI,  išankstiniai priminimai, pranešimai sumokėti po termino, nurodant galimas pasekmes, konsultavimas, MN bei AN bylose – MPS paslauga</a:t>
            </a:r>
          </a:p>
          <a:p>
            <a:pPr marL="0" indent="0">
              <a:buFont typeface="Arial" panose="020B0604020202020204" pitchFamily="34" charset="0"/>
              <a:buNone/>
            </a:pPr>
            <a:r>
              <a:rPr lang="lt-LT" dirty="0"/>
              <a:t>Įskaitymai iš permokų, prašymų teikimas, mokėjimų vykdymas, pažymų gavimas</a:t>
            </a:r>
          </a:p>
          <a:p>
            <a:pPr marL="0" indent="0">
              <a:buFont typeface="Arial" panose="020B0604020202020204" pitchFamily="34" charset="0"/>
              <a:buNone/>
            </a:pPr>
            <a:r>
              <a:rPr lang="lt-LT" dirty="0"/>
              <a:t>suvienodintas skolų išieškojimo procesas bus žinomas ir geriau suprantamas visų skolininkų, užtikrintas „vieno langelio“ principas (šiuo metu skolų išieškojimas vykdomas skirtingai: konsultuoja sankcijas paskyrusios institucijos, vienas išieško VMI, kitas antstoliai, o kai kuriais atvejais ir VMI, ir antstoliai, kurie įsitraukia tam tikrame išieškojimo vykdymo etape). </a:t>
            </a:r>
          </a:p>
          <a:p>
            <a:pPr marL="0" indent="0">
              <a:buFont typeface="Arial" panose="020B0604020202020204" pitchFamily="34" charset="0"/>
              <a:buNone/>
            </a:pPr>
            <a:r>
              <a:rPr lang="lt-LT" dirty="0"/>
              <a:t>gyventojai, neketinantys vengti skolos sumokėjimo (</a:t>
            </a:r>
            <a:r>
              <a:rPr lang="lt-LT" dirty="0" err="1"/>
              <a:t>užmarštuoliai</a:t>
            </a:r>
            <a:r>
              <a:rPr lang="lt-LT" dirty="0"/>
              <a:t>) išvengs neproporcingai didelės finansinės naštos dėl antstolių išieškojimo vykdymo išlaidų: VMI vykdant skolos išieškojimą iš sąskaitos skolininkui priskaičiuojamas tik piniginių lėšų apribojimų informacinės sistemos (PLAIS) administravimo mokestis (šiuo metu – 2 eurai), o antstolio vykdomo išieškojimo išlaidos gali iki 10 kartų viršyti pačią skolą;         </a:t>
            </a:r>
          </a:p>
          <a:p>
            <a:pPr marL="0" indent="0">
              <a:buFont typeface="Arial" panose="020B0604020202020204" pitchFamily="34" charset="0"/>
              <a:buNone/>
            </a:pPr>
            <a:r>
              <a:rPr lang="lt-LT" dirty="0"/>
              <a:t>Artūro: Skolininkams (gyventojams):</a:t>
            </a:r>
          </a:p>
          <a:p>
            <a:pPr marL="0" indent="0">
              <a:buFont typeface="Arial" panose="020B0604020202020204" pitchFamily="34" charset="0"/>
              <a:buNone/>
            </a:pPr>
            <a:r>
              <a:rPr lang="lt-LT" dirty="0"/>
              <a:t>1) bus skatinamas savanoriškas skolų sumokėjimas, taikant informavimo apie atsiradusią skolą ir jos nesumokėjimo pasekmes procedūras, tuo pačiu mažinant paskatas įvairiais būdais vengti skolų išieškojimo;</a:t>
            </a:r>
          </a:p>
          <a:p>
            <a:pPr marL="0" indent="0">
              <a:buFont typeface="Arial" panose="020B0604020202020204" pitchFamily="34" charset="0"/>
              <a:buNone/>
            </a:pPr>
            <a:r>
              <a:rPr lang="lt-LT" dirty="0"/>
              <a:t>2) suvienodintas skolų išieškojimo procesas bus žinomas ir geriau suprantamas visų skolininkų, užtikrintas „vieno langelio“ principas (šiuo metu skolų išieškojimas vykdomas skirtingai: vienas išieško VMI, kitas antstoliai, o kai kuriais atvejais ir VMI, ir antstoliai, kurie įsitraukia tam tikrame išieškojimo vykdymo etape).                </a:t>
            </a:r>
          </a:p>
          <a:p>
            <a:pPr marL="0" indent="0">
              <a:buFont typeface="Arial" panose="020B0604020202020204" pitchFamily="34" charset="0"/>
              <a:buNone/>
            </a:pPr>
            <a:r>
              <a:rPr lang="lt-LT" dirty="0"/>
              <a:t>3) gyventojai, neketinantys vengti skolos sumokėjimo, tačiau susidūrę su laikinais finansiniais sunkumais, išvengs neproporcingai didelės finansinės naštos dėl antstolių išieškojimo vykdymo išlaidų: VMI vykdant skolos išieškojimą iš sąskaitos skolininkui priskaičiuojamas tik piniginių lėšų apribojimų informacinės sistemos (PLAIS) administravimo mokestis (šiuo metu – 2 eurai), o antstolio vykdomo išieškojimo išlaidos gali iki 10 kartų viršyti pačią skolą.</a:t>
            </a:r>
          </a:p>
          <a:p>
            <a:pPr marL="0" indent="0">
              <a:buFont typeface="Arial" panose="020B0604020202020204" pitchFamily="34" charset="0"/>
              <a:buNone/>
            </a:pPr>
            <a:endParaRPr lang="lt-LT" dirty="0"/>
          </a:p>
        </p:txBody>
      </p:sp>
      <p:sp>
        <p:nvSpPr>
          <p:cNvPr id="4" name="Skaidrės numerio vietos rezervavimo ženklas 3"/>
          <p:cNvSpPr>
            <a:spLocks noGrp="1"/>
          </p:cNvSpPr>
          <p:nvPr>
            <p:ph type="sldNum" sz="quarter" idx="10"/>
          </p:nvPr>
        </p:nvSpPr>
        <p:spPr/>
        <p:txBody>
          <a:bodyPr/>
          <a:lstStyle/>
          <a:p>
            <a:fld id="{71AB7DC3-EB76-45F6-B65B-82BC78C859C6}" type="slidenum">
              <a:rPr lang="lt-LT" smtClean="0"/>
              <a:t>8</a:t>
            </a:fld>
            <a:endParaRPr lang="lt-LT"/>
          </a:p>
        </p:txBody>
      </p:sp>
    </p:spTree>
    <p:extLst>
      <p:ext uri="{BB962C8B-B14F-4D97-AF65-F5344CB8AC3E}">
        <p14:creationId xmlns:p14="http://schemas.microsoft.com/office/powerpoint/2010/main" val="2069949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indent="0">
              <a:buFont typeface="Arial" panose="020B0604020202020204" pitchFamily="34" charset="0"/>
              <a:buNone/>
            </a:pPr>
            <a:endParaRPr lang="lt-LT" dirty="0"/>
          </a:p>
        </p:txBody>
      </p:sp>
      <p:sp>
        <p:nvSpPr>
          <p:cNvPr id="4" name="Skaidrės numerio vietos rezervavimo ženklas 3"/>
          <p:cNvSpPr>
            <a:spLocks noGrp="1"/>
          </p:cNvSpPr>
          <p:nvPr>
            <p:ph type="sldNum" sz="quarter" idx="10"/>
          </p:nvPr>
        </p:nvSpPr>
        <p:spPr/>
        <p:txBody>
          <a:bodyPr/>
          <a:lstStyle/>
          <a:p>
            <a:fld id="{71AB7DC3-EB76-45F6-B65B-82BC78C859C6}" type="slidenum">
              <a:rPr lang="lt-LT" smtClean="0"/>
              <a:t>9</a:t>
            </a:fld>
            <a:endParaRPr lang="lt-LT"/>
          </a:p>
        </p:txBody>
      </p:sp>
    </p:spTree>
    <p:extLst>
      <p:ext uri="{BB962C8B-B14F-4D97-AF65-F5344CB8AC3E}">
        <p14:creationId xmlns:p14="http://schemas.microsoft.com/office/powerpoint/2010/main" val="513862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marL="0" indent="0">
              <a:buFont typeface="Arial" panose="020B0604020202020204" pitchFamily="34" charset="0"/>
              <a:buNone/>
            </a:pPr>
            <a:endParaRPr lang="lt-LT" dirty="0"/>
          </a:p>
        </p:txBody>
      </p:sp>
      <p:sp>
        <p:nvSpPr>
          <p:cNvPr id="4" name="Skaidrės numerio vietos rezervavimo ženklas 3"/>
          <p:cNvSpPr>
            <a:spLocks noGrp="1"/>
          </p:cNvSpPr>
          <p:nvPr>
            <p:ph type="sldNum" sz="quarter" idx="10"/>
          </p:nvPr>
        </p:nvSpPr>
        <p:spPr/>
        <p:txBody>
          <a:bodyPr/>
          <a:lstStyle/>
          <a:p>
            <a:fld id="{71AB7DC3-EB76-45F6-B65B-82BC78C859C6}" type="slidenum">
              <a:rPr lang="lt-LT" smtClean="0"/>
              <a:t>10</a:t>
            </a:fld>
            <a:endParaRPr lang="lt-LT"/>
          </a:p>
        </p:txBody>
      </p:sp>
    </p:spTree>
    <p:extLst>
      <p:ext uri="{BB962C8B-B14F-4D97-AF65-F5344CB8AC3E}">
        <p14:creationId xmlns:p14="http://schemas.microsoft.com/office/powerpoint/2010/main" val="239078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p:cNvSpPr>
            <a:spLocks noGrp="1"/>
          </p:cNvSpPr>
          <p:nvPr>
            <p:ph type="ctrTitle"/>
          </p:nvPr>
        </p:nvSpPr>
        <p:spPr>
          <a:xfrm>
            <a:off x="1524000" y="1122363"/>
            <a:ext cx="9144000" cy="2387600"/>
          </a:xfrm>
        </p:spPr>
        <p:txBody>
          <a:bodyPr anchor="b"/>
          <a:lstStyle>
            <a:lvl1pPr algn="ctr">
              <a:defRPr sz="6000"/>
            </a:lvl1pPr>
          </a:lstStyle>
          <a:p>
            <a:r>
              <a:rPr lang="lt-LT"/>
              <a:t>Spustelėję redag. ruoš. pavad. stilių</a:t>
            </a:r>
          </a:p>
        </p:txBody>
      </p:sp>
      <p:sp>
        <p:nvSpPr>
          <p:cNvPr id="3" name="Antrinis pavadinima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Spustelėję redag. ruoš. paantrš. stilių</a:t>
            </a:r>
          </a:p>
        </p:txBody>
      </p:sp>
      <p:sp>
        <p:nvSpPr>
          <p:cNvPr id="4" name="Datos vietos rezervavimo ženklas 3"/>
          <p:cNvSpPr>
            <a:spLocks noGrp="1"/>
          </p:cNvSpPr>
          <p:nvPr>
            <p:ph type="dt" sz="half" idx="10"/>
          </p:nvPr>
        </p:nvSpPr>
        <p:spPr/>
        <p:txBody>
          <a:body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2348849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p>
        </p:txBody>
      </p:sp>
      <p:sp>
        <p:nvSpPr>
          <p:cNvPr id="3" name="Vertikalaus teksto vietos rezervavimo ženklas 2"/>
          <p:cNvSpPr>
            <a:spLocks noGrp="1"/>
          </p:cNvSpPr>
          <p:nvPr>
            <p:ph type="body" orient="vert" idx="1"/>
          </p:nvPr>
        </p:nvSpPr>
        <p:spPr/>
        <p:txBody>
          <a:bodyPr vert="eaVert"/>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Datos vietos rezervavimo ženklas 3"/>
          <p:cNvSpPr>
            <a:spLocks noGrp="1"/>
          </p:cNvSpPr>
          <p:nvPr>
            <p:ph type="dt" sz="half" idx="10"/>
          </p:nvPr>
        </p:nvSpPr>
        <p:spPr/>
        <p:txBody>
          <a:body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3230341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8724900" y="365125"/>
            <a:ext cx="2628900" cy="5811838"/>
          </a:xfrm>
        </p:spPr>
        <p:txBody>
          <a:bodyPr vert="eaVert"/>
          <a:lstStyle/>
          <a:p>
            <a:r>
              <a:rPr lang="lt-LT"/>
              <a:t>Spustelėję redag. ruoš. pavad. stilių</a:t>
            </a:r>
          </a:p>
        </p:txBody>
      </p:sp>
      <p:sp>
        <p:nvSpPr>
          <p:cNvPr id="3" name="Vertikalaus teksto vietos rezervavimo ženklas 2"/>
          <p:cNvSpPr>
            <a:spLocks noGrp="1"/>
          </p:cNvSpPr>
          <p:nvPr>
            <p:ph type="body" orient="vert" idx="1"/>
          </p:nvPr>
        </p:nvSpPr>
        <p:spPr>
          <a:xfrm>
            <a:off x="838200" y="365125"/>
            <a:ext cx="7734300" cy="5811838"/>
          </a:xfrm>
        </p:spPr>
        <p:txBody>
          <a:bodyPr vert="eaVert"/>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Datos vietos rezervavimo ženklas 3"/>
          <p:cNvSpPr>
            <a:spLocks noGrp="1"/>
          </p:cNvSpPr>
          <p:nvPr>
            <p:ph type="dt" sz="half" idx="10"/>
          </p:nvPr>
        </p:nvSpPr>
        <p:spPr/>
        <p:txBody>
          <a:body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157864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p>
        </p:txBody>
      </p:sp>
      <p:sp>
        <p:nvSpPr>
          <p:cNvPr id="3" name="Turinio vietos rezervavimo ženklas 2"/>
          <p:cNvSpPr>
            <a:spLocks noGrp="1"/>
          </p:cNvSpPr>
          <p:nvPr>
            <p:ph idx="1"/>
          </p:nvPr>
        </p:nvSpPr>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Datos vietos rezervavimo ženklas 3"/>
          <p:cNvSpPr>
            <a:spLocks noGrp="1"/>
          </p:cNvSpPr>
          <p:nvPr>
            <p:ph type="dt" sz="half" idx="10"/>
          </p:nvPr>
        </p:nvSpPr>
        <p:spPr/>
        <p:txBody>
          <a:body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1345751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1850" y="1709738"/>
            <a:ext cx="10515600" cy="2852737"/>
          </a:xfrm>
        </p:spPr>
        <p:txBody>
          <a:bodyPr anchor="b"/>
          <a:lstStyle>
            <a:lvl1pPr>
              <a:defRPr sz="6000"/>
            </a:lvl1pPr>
          </a:lstStyle>
          <a:p>
            <a:r>
              <a:rPr lang="lt-LT"/>
              <a:t>Spustelėję redag. ruoš. pavad. stilių</a:t>
            </a:r>
          </a:p>
        </p:txBody>
      </p:sp>
      <p:sp>
        <p:nvSpPr>
          <p:cNvPr id="3" name="Teksto vietos rezervavimo ženklas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Spustelėję redag. ruoš. teksto stilių</a:t>
            </a:r>
          </a:p>
        </p:txBody>
      </p:sp>
      <p:sp>
        <p:nvSpPr>
          <p:cNvPr id="4" name="Datos vietos rezervavimo ženklas 3"/>
          <p:cNvSpPr>
            <a:spLocks noGrp="1"/>
          </p:cNvSpPr>
          <p:nvPr>
            <p:ph type="dt" sz="half" idx="10"/>
          </p:nvPr>
        </p:nvSpPr>
        <p:spPr/>
        <p:txBody>
          <a:body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1816129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p>
        </p:txBody>
      </p:sp>
      <p:sp>
        <p:nvSpPr>
          <p:cNvPr id="3" name="Turinio vietos rezervavimo ženklas 2"/>
          <p:cNvSpPr>
            <a:spLocks noGrp="1"/>
          </p:cNvSpPr>
          <p:nvPr>
            <p:ph sz="half" idx="1"/>
          </p:nvPr>
        </p:nvSpPr>
        <p:spPr>
          <a:xfrm>
            <a:off x="838200" y="1825625"/>
            <a:ext cx="5181600" cy="435133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Turinio vietos rezervavimo ženklas 3"/>
          <p:cNvSpPr>
            <a:spLocks noGrp="1"/>
          </p:cNvSpPr>
          <p:nvPr>
            <p:ph sz="half" idx="2"/>
          </p:nvPr>
        </p:nvSpPr>
        <p:spPr>
          <a:xfrm>
            <a:off x="6172200" y="1825625"/>
            <a:ext cx="5181600" cy="435133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5" name="Datos vietos rezervavimo ženklas 4"/>
          <p:cNvSpPr>
            <a:spLocks noGrp="1"/>
          </p:cNvSpPr>
          <p:nvPr>
            <p:ph type="dt" sz="half" idx="10"/>
          </p:nvPr>
        </p:nvSpPr>
        <p:spPr/>
        <p:txBody>
          <a:bodyPr/>
          <a:lstStyle/>
          <a:p>
            <a:fld id="{1B6CA173-8F92-482D-9322-3AA8F8999340}" type="datetimeFigureOut">
              <a:rPr lang="lt-LT" smtClean="0"/>
              <a:t>2024-08-22</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1527210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365125"/>
            <a:ext cx="10515600" cy="1325563"/>
          </a:xfrm>
        </p:spPr>
        <p:txBody>
          <a:bodyPr/>
          <a:lstStyle/>
          <a:p>
            <a:r>
              <a:rPr lang="lt-LT"/>
              <a:t>Spustelėję redag. ruoš. pavad. stilių</a:t>
            </a:r>
          </a:p>
        </p:txBody>
      </p:sp>
      <p:sp>
        <p:nvSpPr>
          <p:cNvPr id="3" name="Teksto vietos rezervavimo ženklas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Spustelėję redag. ruoš. teksto stilių</a:t>
            </a:r>
          </a:p>
        </p:txBody>
      </p:sp>
      <p:sp>
        <p:nvSpPr>
          <p:cNvPr id="4" name="Turinio vietos rezervavimo ženklas 3"/>
          <p:cNvSpPr>
            <a:spLocks noGrp="1"/>
          </p:cNvSpPr>
          <p:nvPr>
            <p:ph sz="half" idx="2"/>
          </p:nvPr>
        </p:nvSpPr>
        <p:spPr>
          <a:xfrm>
            <a:off x="839788" y="2505075"/>
            <a:ext cx="5157787" cy="368458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5" name="Teksto vietos rezervavimo ženklas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Spustelėję redag. ruoš. teksto stilių</a:t>
            </a:r>
          </a:p>
        </p:txBody>
      </p:sp>
      <p:sp>
        <p:nvSpPr>
          <p:cNvPr id="6" name="Turinio vietos rezervavimo ženklas 5"/>
          <p:cNvSpPr>
            <a:spLocks noGrp="1"/>
          </p:cNvSpPr>
          <p:nvPr>
            <p:ph sz="quarter" idx="4"/>
          </p:nvPr>
        </p:nvSpPr>
        <p:spPr>
          <a:xfrm>
            <a:off x="6172200" y="2505075"/>
            <a:ext cx="5183188" cy="368458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7" name="Datos vietos rezervavimo ženklas 6"/>
          <p:cNvSpPr>
            <a:spLocks noGrp="1"/>
          </p:cNvSpPr>
          <p:nvPr>
            <p:ph type="dt" sz="half" idx="10"/>
          </p:nvPr>
        </p:nvSpPr>
        <p:spPr/>
        <p:txBody>
          <a:bodyPr/>
          <a:lstStyle/>
          <a:p>
            <a:fld id="{1B6CA173-8F92-482D-9322-3AA8F8999340}" type="datetimeFigureOut">
              <a:rPr lang="lt-LT" smtClean="0"/>
              <a:t>2024-08-22</a:t>
            </a:fld>
            <a:endParaRPr lang="lt-LT"/>
          </a:p>
        </p:txBody>
      </p:sp>
      <p:sp>
        <p:nvSpPr>
          <p:cNvPr id="8" name="Poraštės vietos rezervavimo ženklas 7"/>
          <p:cNvSpPr>
            <a:spLocks noGrp="1"/>
          </p:cNvSpPr>
          <p:nvPr>
            <p:ph type="ftr" sz="quarter" idx="11"/>
          </p:nvPr>
        </p:nvSpPr>
        <p:spPr/>
        <p:txBody>
          <a:bodyPr/>
          <a:lstStyle/>
          <a:p>
            <a:endParaRPr lang="lt-LT"/>
          </a:p>
        </p:txBody>
      </p:sp>
      <p:sp>
        <p:nvSpPr>
          <p:cNvPr id="9" name="Skaidrės numerio vietos rezervavimo ženklas 8"/>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3800720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p>
        </p:txBody>
      </p:sp>
      <p:sp>
        <p:nvSpPr>
          <p:cNvPr id="3" name="Datos vietos rezervavimo ženklas 2"/>
          <p:cNvSpPr>
            <a:spLocks noGrp="1"/>
          </p:cNvSpPr>
          <p:nvPr>
            <p:ph type="dt" sz="half" idx="10"/>
          </p:nvPr>
        </p:nvSpPr>
        <p:spPr/>
        <p:txBody>
          <a:bodyPr/>
          <a:lstStyle/>
          <a:p>
            <a:fld id="{1B6CA173-8F92-482D-9322-3AA8F8999340}" type="datetimeFigureOut">
              <a:rPr lang="lt-LT" smtClean="0"/>
              <a:t>2024-08-22</a:t>
            </a:fld>
            <a:endParaRPr lang="lt-LT"/>
          </a:p>
        </p:txBody>
      </p:sp>
      <p:sp>
        <p:nvSpPr>
          <p:cNvPr id="4" name="Poraštės vietos rezervavimo ženklas 3"/>
          <p:cNvSpPr>
            <a:spLocks noGrp="1"/>
          </p:cNvSpPr>
          <p:nvPr>
            <p:ph type="ftr" sz="quarter" idx="11"/>
          </p:nvPr>
        </p:nvSpPr>
        <p:spPr/>
        <p:txBody>
          <a:bodyPr/>
          <a:lstStyle/>
          <a:p>
            <a:endParaRPr lang="lt-LT"/>
          </a:p>
        </p:txBody>
      </p:sp>
      <p:sp>
        <p:nvSpPr>
          <p:cNvPr id="5" name="Skaidrės numerio vietos rezervavimo ženklas 4"/>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2129620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1B6CA173-8F92-482D-9322-3AA8F8999340}" type="datetimeFigureOut">
              <a:rPr lang="lt-LT" smtClean="0"/>
              <a:t>2024-08-22</a:t>
            </a:fld>
            <a:endParaRPr lang="lt-LT"/>
          </a:p>
        </p:txBody>
      </p:sp>
      <p:sp>
        <p:nvSpPr>
          <p:cNvPr id="3" name="Poraštės vietos rezervavimo ženklas 2"/>
          <p:cNvSpPr>
            <a:spLocks noGrp="1"/>
          </p:cNvSpPr>
          <p:nvPr>
            <p:ph type="ftr" sz="quarter" idx="11"/>
          </p:nvPr>
        </p:nvSpPr>
        <p:spPr/>
        <p:txBody>
          <a:bodyPr/>
          <a:lstStyle/>
          <a:p>
            <a:endParaRPr lang="lt-LT"/>
          </a:p>
        </p:txBody>
      </p:sp>
      <p:sp>
        <p:nvSpPr>
          <p:cNvPr id="4" name="Skaidrės numerio vietos rezervavimo ženklas 3"/>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2770990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p>
        </p:txBody>
      </p:sp>
      <p:sp>
        <p:nvSpPr>
          <p:cNvPr id="3" name="Turinio vietos rezervavimo ženklas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Spustelėję redag. ruoš. teksto stilių</a:t>
            </a:r>
          </a:p>
        </p:txBody>
      </p:sp>
      <p:sp>
        <p:nvSpPr>
          <p:cNvPr id="5" name="Datos vietos rezervavimo ženklas 4"/>
          <p:cNvSpPr>
            <a:spLocks noGrp="1"/>
          </p:cNvSpPr>
          <p:nvPr>
            <p:ph type="dt" sz="half" idx="10"/>
          </p:nvPr>
        </p:nvSpPr>
        <p:spPr/>
        <p:txBody>
          <a:bodyPr/>
          <a:lstStyle/>
          <a:p>
            <a:fld id="{1B6CA173-8F92-482D-9322-3AA8F8999340}" type="datetimeFigureOut">
              <a:rPr lang="lt-LT" smtClean="0"/>
              <a:t>2024-08-22</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8530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p>
        </p:txBody>
      </p:sp>
      <p:sp>
        <p:nvSpPr>
          <p:cNvPr id="3" name="Paveikslėlio vietos rezervavimo ženklas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Spustelėję redag. ruoš. teksto stilių</a:t>
            </a:r>
          </a:p>
        </p:txBody>
      </p:sp>
      <p:sp>
        <p:nvSpPr>
          <p:cNvPr id="5" name="Datos vietos rezervavimo ženklas 4"/>
          <p:cNvSpPr>
            <a:spLocks noGrp="1"/>
          </p:cNvSpPr>
          <p:nvPr>
            <p:ph type="dt" sz="half" idx="10"/>
          </p:nvPr>
        </p:nvSpPr>
        <p:spPr/>
        <p:txBody>
          <a:bodyPr/>
          <a:lstStyle/>
          <a:p>
            <a:fld id="{1B6CA173-8F92-482D-9322-3AA8F8999340}" type="datetimeFigureOut">
              <a:rPr lang="lt-LT" smtClean="0"/>
              <a:t>2024-08-22</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p>
            <a:fld id="{59FC62F4-F5E0-449A-8B51-C868BBDD9143}" type="slidenum">
              <a:rPr lang="lt-LT" smtClean="0"/>
              <a:t>‹#›</a:t>
            </a:fld>
            <a:endParaRPr lang="lt-LT"/>
          </a:p>
        </p:txBody>
      </p:sp>
    </p:spTree>
    <p:extLst>
      <p:ext uri="{BB962C8B-B14F-4D97-AF65-F5344CB8AC3E}">
        <p14:creationId xmlns:p14="http://schemas.microsoft.com/office/powerpoint/2010/main" val="1481544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vadinimo vietos rezervavimo ženkla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p>
        </p:txBody>
      </p:sp>
      <p:sp>
        <p:nvSpPr>
          <p:cNvPr id="3" name="Teksto vietos rezervavimo ženklas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p>
        </p:txBody>
      </p:sp>
      <p:sp>
        <p:nvSpPr>
          <p:cNvPr id="4" name="Datos vietos rezervavimo ženklas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CA173-8F92-482D-9322-3AA8F8999340}" type="datetimeFigureOut">
              <a:rPr lang="lt-LT" smtClean="0"/>
              <a:t>2024-08-22</a:t>
            </a:fld>
            <a:endParaRPr lang="lt-LT"/>
          </a:p>
        </p:txBody>
      </p:sp>
      <p:sp>
        <p:nvSpPr>
          <p:cNvPr id="5" name="Poraštės vietos rezervavimo ženklas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kaidrės numerio vietos rezervavimo ženklas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FC62F4-F5E0-449A-8B51-C868BBDD9143}" type="slidenum">
              <a:rPr lang="lt-LT" smtClean="0"/>
              <a:t>‹#›</a:t>
            </a:fld>
            <a:endParaRPr lang="lt-LT"/>
          </a:p>
        </p:txBody>
      </p:sp>
    </p:spTree>
    <p:extLst>
      <p:ext uri="{BB962C8B-B14F-4D97-AF65-F5344CB8AC3E}">
        <p14:creationId xmlns:p14="http://schemas.microsoft.com/office/powerpoint/2010/main" val="464366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Zivile.Zuromskiene@vmi.lt" TargetMode="External"/><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mailto:Zidrunas.Karalius@vmi.lt" TargetMode="External"/><Relationship Id="rId5" Type="http://schemas.openxmlformats.org/officeDocument/2006/relationships/hyperlink" Target="mailto:Jovita.Krisciuniene@vmi.lt" TargetMode="External"/><Relationship Id="rId4" Type="http://schemas.openxmlformats.org/officeDocument/2006/relationships/hyperlink" Target="mailto:Irina.Gavrilova@vmi.l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o vietos rezervavimo ženklas 5">
            <a:extLst>
              <a:ext uri="{FF2B5EF4-FFF2-40B4-BE49-F238E27FC236}">
                <a16:creationId xmlns:a16="http://schemas.microsoft.com/office/drawing/2014/main" id="{6C40B256-49E6-63F3-2114-9869C5FF0C1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259902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4E3CC"/>
        </a:solidFill>
        <a:effectLst/>
      </p:bgPr>
    </p:bg>
    <p:spTree>
      <p:nvGrpSpPr>
        <p:cNvPr id="1" name=""/>
        <p:cNvGrpSpPr/>
        <p:nvPr/>
      </p:nvGrpSpPr>
      <p:grpSpPr>
        <a:xfrm>
          <a:off x="0" y="0"/>
          <a:ext cx="0" cy="0"/>
          <a:chOff x="0" y="0"/>
          <a:chExt cx="0" cy="0"/>
        </a:xfrm>
      </p:grpSpPr>
      <p:sp>
        <p:nvSpPr>
          <p:cNvPr id="2" name="Stačiakampis 1"/>
          <p:cNvSpPr/>
          <p:nvPr/>
        </p:nvSpPr>
        <p:spPr>
          <a:xfrm>
            <a:off x="3236628" y="765193"/>
            <a:ext cx="5718745" cy="646331"/>
          </a:xfrm>
          <a:prstGeom prst="rect">
            <a:avLst/>
          </a:prstGeom>
        </p:spPr>
        <p:txBody>
          <a:bodyPr wrap="square">
            <a:spAutoFit/>
          </a:bodyPr>
          <a:lstStyle/>
          <a:p>
            <a:pPr algn="ctr"/>
            <a:r>
              <a:rPr lang="lt-LT" sz="3600" b="1" dirty="0">
                <a:latin typeface="Trebuchet MS" panose="020B0603020202020204" pitchFamily="34" charset="0"/>
              </a:rPr>
              <a:t>VMI kontaktai</a:t>
            </a:r>
          </a:p>
        </p:txBody>
      </p:sp>
      <p:sp>
        <p:nvSpPr>
          <p:cNvPr id="4" name="Stačiakampis 3"/>
          <p:cNvSpPr/>
          <p:nvPr/>
        </p:nvSpPr>
        <p:spPr>
          <a:xfrm>
            <a:off x="3673475" y="5560110"/>
            <a:ext cx="4845050" cy="523220"/>
          </a:xfrm>
          <a:prstGeom prst="rect">
            <a:avLst/>
          </a:prstGeom>
        </p:spPr>
        <p:txBody>
          <a:bodyPr wrap="square">
            <a:spAutoFit/>
          </a:bodyPr>
          <a:lstStyle/>
          <a:p>
            <a:pPr algn="ctr"/>
            <a:r>
              <a:rPr lang="lt-LT" sz="2800" b="1" i="1" dirty="0">
                <a:solidFill>
                  <a:schemeClr val="tx1">
                    <a:lumMod val="65000"/>
                    <a:lumOff val="35000"/>
                  </a:schemeClr>
                </a:solidFill>
                <a:latin typeface="Trebuchet MS" panose="020B0603020202020204" pitchFamily="34" charset="0"/>
              </a:rPr>
              <a:t>Susisiekite!</a:t>
            </a:r>
          </a:p>
        </p:txBody>
      </p:sp>
      <p:graphicFrame>
        <p:nvGraphicFramePr>
          <p:cNvPr id="5" name="Lentelė 4"/>
          <p:cNvGraphicFramePr>
            <a:graphicFrameLocks noGrp="1"/>
          </p:cNvGraphicFramePr>
          <p:nvPr>
            <p:extLst>
              <p:ext uri="{D42A27DB-BD31-4B8C-83A1-F6EECF244321}">
                <p14:modId xmlns:p14="http://schemas.microsoft.com/office/powerpoint/2010/main" val="3338197324"/>
              </p:ext>
            </p:extLst>
          </p:nvPr>
        </p:nvGraphicFramePr>
        <p:xfrm>
          <a:off x="491555" y="2002811"/>
          <a:ext cx="11208891" cy="2852378"/>
        </p:xfrm>
        <a:graphic>
          <a:graphicData uri="http://schemas.openxmlformats.org/drawingml/2006/table">
            <a:tbl>
              <a:tblPr firstRow="1" bandRow="1">
                <a:tableStyleId>{5940675A-B579-460E-94D1-54222C63F5DA}</a:tableStyleId>
              </a:tblPr>
              <a:tblGrid>
                <a:gridCol w="2540753">
                  <a:extLst>
                    <a:ext uri="{9D8B030D-6E8A-4147-A177-3AD203B41FA5}">
                      <a16:colId xmlns:a16="http://schemas.microsoft.com/office/drawing/2014/main" val="20000"/>
                    </a:ext>
                  </a:extLst>
                </a:gridCol>
                <a:gridCol w="2883159">
                  <a:extLst>
                    <a:ext uri="{9D8B030D-6E8A-4147-A177-3AD203B41FA5}">
                      <a16:colId xmlns:a16="http://schemas.microsoft.com/office/drawing/2014/main" val="20001"/>
                    </a:ext>
                  </a:extLst>
                </a:gridCol>
                <a:gridCol w="3361883">
                  <a:extLst>
                    <a:ext uri="{9D8B030D-6E8A-4147-A177-3AD203B41FA5}">
                      <a16:colId xmlns:a16="http://schemas.microsoft.com/office/drawing/2014/main" val="20002"/>
                    </a:ext>
                  </a:extLst>
                </a:gridCol>
                <a:gridCol w="2423096">
                  <a:extLst>
                    <a:ext uri="{9D8B030D-6E8A-4147-A177-3AD203B41FA5}">
                      <a16:colId xmlns:a16="http://schemas.microsoft.com/office/drawing/2014/main" val="20003"/>
                    </a:ext>
                  </a:extLst>
                </a:gridCol>
              </a:tblGrid>
              <a:tr h="7082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b="1" dirty="0">
                          <a:latin typeface="Trebuchet MS" panose="020B0603020202020204" pitchFamily="34" charset="0"/>
                        </a:rPr>
                        <a:t>Živilė </a:t>
                      </a:r>
                      <a:r>
                        <a:rPr lang="lt-LT" b="1" dirty="0" err="1">
                          <a:latin typeface="Trebuchet MS" panose="020B0603020202020204" pitchFamily="34" charset="0"/>
                        </a:rPr>
                        <a:t>Žuromskienė</a:t>
                      </a:r>
                      <a:endParaRPr lang="lt-LT" b="1" dirty="0">
                        <a:latin typeface="Trebuchet MS" panose="020B0603020202020204" pitchFamily="34" charset="0"/>
                      </a:endParaRPr>
                    </a:p>
                    <a:p>
                      <a:endParaRPr lang="lt-LT" b="1" dirty="0">
                        <a:latin typeface="Trebuchet MS" panose="020B0603020202020204" pitchFamily="34" charset="0"/>
                      </a:endParaRPr>
                    </a:p>
                  </a:txBody>
                  <a:tcPr>
                    <a:solidFill>
                      <a:srgbClr val="CBEBD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latin typeface="Trebuchet MS" panose="020B0603020202020204" pitchFamily="34" charset="0"/>
                        </a:rPr>
                        <a:t>Administratorius</a:t>
                      </a:r>
                    </a:p>
                    <a:p>
                      <a:endParaRPr lang="lt-LT" dirty="0">
                        <a:latin typeface="Trebuchet MS" panose="020B0603020202020204" pitchFamily="34" charset="0"/>
                      </a:endParaRPr>
                    </a:p>
                  </a:txBody>
                  <a:tcPr>
                    <a:solidFill>
                      <a:srgbClr val="CBEBDB"/>
                    </a:solidFill>
                  </a:tcPr>
                </a:tc>
                <a:tc>
                  <a:txBody>
                    <a:bodyPr/>
                    <a:lstStyle/>
                    <a:p>
                      <a:r>
                        <a:rPr lang="lt-LT" dirty="0" err="1">
                          <a:latin typeface="Trebuchet MS" panose="020B0603020202020204" pitchFamily="34" charset="0"/>
                          <a:hlinkClick r:id="rId3"/>
                        </a:rPr>
                        <a:t>Zivile.Zuromskiene@vmi.lt</a:t>
                      </a:r>
                      <a:r>
                        <a:rPr lang="lt-LT" dirty="0">
                          <a:latin typeface="Trebuchet MS" panose="020B0603020202020204" pitchFamily="34" charset="0"/>
                        </a:rPr>
                        <a:t> </a:t>
                      </a:r>
                    </a:p>
                  </a:txBody>
                  <a:tcPr>
                    <a:solidFill>
                      <a:srgbClr val="CBEBDB"/>
                    </a:solidFill>
                  </a:tcPr>
                </a:tc>
                <a:tc>
                  <a:txBody>
                    <a:bodyPr/>
                    <a:lstStyle/>
                    <a:p>
                      <a:r>
                        <a:rPr lang="de-DE" dirty="0">
                          <a:latin typeface="Trebuchet MS" panose="020B0603020202020204" pitchFamily="34" charset="0"/>
                        </a:rPr>
                        <a:t>(</a:t>
                      </a:r>
                      <a:r>
                        <a:rPr lang="lt-LT" dirty="0">
                          <a:latin typeface="Trebuchet MS" panose="020B0603020202020204" pitchFamily="34" charset="0"/>
                        </a:rPr>
                        <a:t>0</a:t>
                      </a:r>
                      <a:r>
                        <a:rPr lang="de-DE" dirty="0">
                          <a:latin typeface="Trebuchet MS" panose="020B0603020202020204" pitchFamily="34" charset="0"/>
                        </a:rPr>
                        <a:t> 5)</a:t>
                      </a:r>
                      <a:r>
                        <a:rPr lang="lt-LT" dirty="0">
                          <a:latin typeface="Trebuchet MS" panose="020B0603020202020204" pitchFamily="34" charset="0"/>
                        </a:rPr>
                        <a:t> </a:t>
                      </a:r>
                      <a:r>
                        <a:rPr lang="de-DE" dirty="0">
                          <a:latin typeface="Trebuchet MS" panose="020B0603020202020204" pitchFamily="34" charset="0"/>
                        </a:rPr>
                        <a:t>2687 806</a:t>
                      </a:r>
                      <a:endParaRPr lang="lt-LT" dirty="0">
                        <a:latin typeface="Trebuchet MS" panose="020B0603020202020204" pitchFamily="34" charset="0"/>
                      </a:endParaRPr>
                    </a:p>
                  </a:txBody>
                  <a:tcPr>
                    <a:solidFill>
                      <a:srgbClr val="CBEBDB"/>
                    </a:solidFill>
                  </a:tcPr>
                </a:tc>
                <a:extLst>
                  <a:ext uri="{0D108BD9-81ED-4DB2-BD59-A6C34878D82A}">
                    <a16:rowId xmlns:a16="http://schemas.microsoft.com/office/drawing/2014/main" val="10000"/>
                  </a:ext>
                </a:extLst>
              </a:tr>
              <a:tr h="7274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b="1" dirty="0">
                          <a:latin typeface="Trebuchet MS" panose="020B0603020202020204" pitchFamily="34" charset="0"/>
                        </a:rPr>
                        <a:t>Irina Gavrilova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latin typeface="Trebuchet MS" panose="020B0603020202020204" pitchFamily="34" charset="0"/>
                        </a:rPr>
                        <a:t>Darbo grupės vadovas</a:t>
                      </a:r>
                    </a:p>
                    <a:p>
                      <a:endParaRPr lang="lt-LT" dirty="0">
                        <a:latin typeface="Trebuchet MS" panose="020B0603020202020204" pitchFamily="34" charset="0"/>
                      </a:endParaRPr>
                    </a:p>
                  </a:txBody>
                  <a:tcPr/>
                </a:tc>
                <a:tc>
                  <a:txBody>
                    <a:bodyPr/>
                    <a:lstStyle/>
                    <a:p>
                      <a:r>
                        <a:rPr lang="lt-LT" dirty="0" err="1">
                          <a:latin typeface="Trebuchet MS" panose="020B0603020202020204" pitchFamily="34" charset="0"/>
                          <a:hlinkClick r:id="rId4"/>
                        </a:rPr>
                        <a:t>Irina.Gavrilova@vmi.lt</a:t>
                      </a:r>
                      <a:r>
                        <a:rPr lang="lt-LT" dirty="0">
                          <a:latin typeface="Trebuchet MS" panose="020B0603020202020204" pitchFamily="34" charset="0"/>
                        </a:rPr>
                        <a:t> </a:t>
                      </a:r>
                    </a:p>
                  </a:txBody>
                  <a:tcPr/>
                </a:tc>
                <a:tc>
                  <a:txBody>
                    <a:bodyPr/>
                    <a:lstStyle/>
                    <a:p>
                      <a:r>
                        <a:rPr lang="lt-LT" dirty="0">
                          <a:latin typeface="Trebuchet MS" panose="020B0603020202020204" pitchFamily="34" charset="0"/>
                        </a:rPr>
                        <a:t>(0 5) 2687 803</a:t>
                      </a:r>
                    </a:p>
                  </a:txBody>
                  <a:tcPr/>
                </a:tc>
                <a:extLst>
                  <a:ext uri="{0D108BD9-81ED-4DB2-BD59-A6C34878D82A}">
                    <a16:rowId xmlns:a16="http://schemas.microsoft.com/office/drawing/2014/main" val="10001"/>
                  </a:ext>
                </a:extLst>
              </a:tr>
              <a:tr h="7082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b="1" dirty="0">
                          <a:latin typeface="Trebuchet MS" panose="020B0603020202020204" pitchFamily="34" charset="0"/>
                        </a:rPr>
                        <a:t>Jovita </a:t>
                      </a:r>
                      <a:r>
                        <a:rPr lang="lt-LT" b="1" dirty="0" err="1">
                          <a:latin typeface="Trebuchet MS" panose="020B0603020202020204" pitchFamily="34" charset="0"/>
                        </a:rPr>
                        <a:t>Kriščiūnienė</a:t>
                      </a:r>
                      <a:endParaRPr lang="lt-LT" b="1" dirty="0">
                        <a:latin typeface="Trebuchet MS" panose="020B0603020202020204" pitchFamily="34" charset="0"/>
                      </a:endParaRPr>
                    </a:p>
                  </a:txBody>
                  <a:tcPr>
                    <a:solidFill>
                      <a:srgbClr val="CBEBD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latin typeface="Trebuchet MS" panose="020B0603020202020204" pitchFamily="34" charset="0"/>
                        </a:rPr>
                        <a:t>Projekto vadovas</a:t>
                      </a:r>
                    </a:p>
                    <a:p>
                      <a:endParaRPr lang="lt-LT" dirty="0">
                        <a:latin typeface="Trebuchet MS" panose="020B0603020202020204" pitchFamily="34" charset="0"/>
                      </a:endParaRPr>
                    </a:p>
                  </a:txBody>
                  <a:tcPr>
                    <a:solidFill>
                      <a:srgbClr val="CBEBDB"/>
                    </a:solidFill>
                  </a:tcPr>
                </a:tc>
                <a:tc>
                  <a:txBody>
                    <a:bodyPr/>
                    <a:lstStyle/>
                    <a:p>
                      <a:r>
                        <a:rPr lang="lt-LT" dirty="0" err="1">
                          <a:latin typeface="Trebuchet MS" panose="020B0603020202020204" pitchFamily="34" charset="0"/>
                          <a:hlinkClick r:id="rId5"/>
                        </a:rPr>
                        <a:t>Jovita.Krisciuniene@vmi.lt</a:t>
                      </a:r>
                      <a:r>
                        <a:rPr lang="lt-LT" dirty="0">
                          <a:latin typeface="Trebuchet MS" panose="020B0603020202020204" pitchFamily="34" charset="0"/>
                        </a:rPr>
                        <a:t> </a:t>
                      </a:r>
                    </a:p>
                  </a:txBody>
                  <a:tcPr>
                    <a:solidFill>
                      <a:srgbClr val="CBEBDB"/>
                    </a:solidFill>
                  </a:tcPr>
                </a:tc>
                <a:tc>
                  <a:txBody>
                    <a:bodyPr/>
                    <a:lstStyle/>
                    <a:p>
                      <a:r>
                        <a:rPr lang="lt-LT" dirty="0">
                          <a:latin typeface="Trebuchet MS" panose="020B0603020202020204" pitchFamily="34" charset="0"/>
                        </a:rPr>
                        <a:t>(0 5) 2194 269</a:t>
                      </a:r>
                    </a:p>
                  </a:txBody>
                  <a:tcPr>
                    <a:solidFill>
                      <a:srgbClr val="CBEBDB"/>
                    </a:solidFill>
                  </a:tcPr>
                </a:tc>
                <a:extLst>
                  <a:ext uri="{0D108BD9-81ED-4DB2-BD59-A6C34878D82A}">
                    <a16:rowId xmlns:a16="http://schemas.microsoft.com/office/drawing/2014/main" val="10002"/>
                  </a:ext>
                </a:extLst>
              </a:tr>
              <a:tr h="7082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b="1" dirty="0">
                          <a:latin typeface="Trebuchet MS" panose="020B0603020202020204" pitchFamily="34" charset="0"/>
                        </a:rPr>
                        <a:t>Židrūnas Karalius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dirty="0">
                          <a:latin typeface="Trebuchet MS" panose="020B0603020202020204" pitchFamily="34" charset="0"/>
                        </a:rPr>
                        <a:t>Projekto savininkas</a:t>
                      </a:r>
                    </a:p>
                    <a:p>
                      <a:endParaRPr lang="lt-LT" dirty="0">
                        <a:latin typeface="Trebuchet MS" panose="020B0603020202020204" pitchFamily="34" charset="0"/>
                      </a:endParaRPr>
                    </a:p>
                  </a:txBody>
                  <a:tcPr/>
                </a:tc>
                <a:tc>
                  <a:txBody>
                    <a:bodyPr/>
                    <a:lstStyle/>
                    <a:p>
                      <a:r>
                        <a:rPr lang="lt-LT" dirty="0" err="1">
                          <a:latin typeface="Trebuchet MS" panose="020B0603020202020204" pitchFamily="34" charset="0"/>
                          <a:hlinkClick r:id="rId6"/>
                        </a:rPr>
                        <a:t>Zidrunas.Karalius@vmi.lt</a:t>
                      </a:r>
                      <a:r>
                        <a:rPr lang="lt-LT" dirty="0">
                          <a:latin typeface="Trebuchet MS" panose="020B0603020202020204" pitchFamily="34" charset="0"/>
                        </a:rPr>
                        <a:t> </a:t>
                      </a:r>
                    </a:p>
                  </a:txBody>
                  <a:tcPr/>
                </a:tc>
                <a:tc>
                  <a:txBody>
                    <a:bodyPr/>
                    <a:lstStyle/>
                    <a:p>
                      <a:r>
                        <a:rPr lang="lt-LT" dirty="0">
                          <a:latin typeface="Trebuchet MS" panose="020B0603020202020204" pitchFamily="34" charset="0"/>
                        </a:rPr>
                        <a:t>(0 5) 2687 564</a:t>
                      </a:r>
                    </a:p>
                  </a:txBody>
                  <a:tcPr/>
                </a:tc>
                <a:extLst>
                  <a:ext uri="{0D108BD9-81ED-4DB2-BD59-A6C34878D82A}">
                    <a16:rowId xmlns:a16="http://schemas.microsoft.com/office/drawing/2014/main" val="10003"/>
                  </a:ext>
                </a:extLst>
              </a:tr>
            </a:tbl>
          </a:graphicData>
        </a:graphic>
      </p:graphicFrame>
      <p:pic>
        <p:nvPicPr>
          <p:cNvPr id="6" name="Paveikslėlis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05200" y="5112107"/>
            <a:ext cx="1419225" cy="1419225"/>
          </a:xfrm>
          <a:prstGeom prst="rect">
            <a:avLst/>
          </a:prstGeom>
        </p:spPr>
      </p:pic>
    </p:spTree>
    <p:extLst>
      <p:ext uri="{BB962C8B-B14F-4D97-AF65-F5344CB8AC3E}">
        <p14:creationId xmlns:p14="http://schemas.microsoft.com/office/powerpoint/2010/main" val="3747204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7C4D"/>
        </a:solidFill>
        <a:effectLst/>
      </p:bgPr>
    </p:bg>
    <p:spTree>
      <p:nvGrpSpPr>
        <p:cNvPr id="1" name=""/>
        <p:cNvGrpSpPr/>
        <p:nvPr/>
      </p:nvGrpSpPr>
      <p:grpSpPr>
        <a:xfrm>
          <a:off x="0" y="0"/>
          <a:ext cx="0" cy="0"/>
          <a:chOff x="0" y="0"/>
          <a:chExt cx="0" cy="0"/>
        </a:xfrm>
      </p:grpSpPr>
      <p:pic>
        <p:nvPicPr>
          <p:cNvPr id="3" name="Paveikslėlis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0900" y="268704"/>
            <a:ext cx="6261100" cy="6261100"/>
          </a:xfrm>
          <a:prstGeom prst="rect">
            <a:avLst/>
          </a:prstGeom>
        </p:spPr>
      </p:pic>
      <p:sp>
        <p:nvSpPr>
          <p:cNvPr id="2" name="Stačiakampis 1"/>
          <p:cNvSpPr/>
          <p:nvPr/>
        </p:nvSpPr>
        <p:spPr>
          <a:xfrm>
            <a:off x="806450" y="2642285"/>
            <a:ext cx="6870700" cy="1323439"/>
          </a:xfrm>
          <a:prstGeom prst="rect">
            <a:avLst/>
          </a:prstGeom>
        </p:spPr>
        <p:txBody>
          <a:bodyPr wrap="square">
            <a:spAutoFit/>
          </a:bodyPr>
          <a:lstStyle/>
          <a:p>
            <a:r>
              <a:rPr lang="lt-LT" sz="4000" b="1" dirty="0">
                <a:solidFill>
                  <a:schemeClr val="bg1"/>
                </a:solidFill>
                <a:latin typeface="Trebuchet MS" panose="020B0603020202020204" pitchFamily="34" charset="0"/>
              </a:rPr>
              <a:t>Vienas langelis prievolėms valstybei sumokėti</a:t>
            </a:r>
          </a:p>
        </p:txBody>
      </p:sp>
      <p:pic>
        <p:nvPicPr>
          <p:cNvPr id="5" name="Paveikslėlis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25" y="596900"/>
            <a:ext cx="1828800" cy="1198485"/>
          </a:xfrm>
          <a:prstGeom prst="rect">
            <a:avLst/>
          </a:prstGeom>
        </p:spPr>
      </p:pic>
      <p:pic>
        <p:nvPicPr>
          <p:cNvPr id="6" name="Paveikslėlis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00" y="5727700"/>
            <a:ext cx="2370842" cy="618919"/>
          </a:xfrm>
          <a:prstGeom prst="rect">
            <a:avLst/>
          </a:prstGeom>
        </p:spPr>
      </p:pic>
      <p:pic>
        <p:nvPicPr>
          <p:cNvPr id="8" name="Paveikslėlis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4100" y="5665684"/>
            <a:ext cx="2090057" cy="742950"/>
          </a:xfrm>
          <a:prstGeom prst="rect">
            <a:avLst/>
          </a:prstGeom>
        </p:spPr>
      </p:pic>
    </p:spTree>
    <p:extLst>
      <p:ext uri="{BB962C8B-B14F-4D97-AF65-F5344CB8AC3E}">
        <p14:creationId xmlns:p14="http://schemas.microsoft.com/office/powerpoint/2010/main" val="1538779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tačiakampis 4"/>
          <p:cNvSpPr/>
          <p:nvPr/>
        </p:nvSpPr>
        <p:spPr>
          <a:xfrm>
            <a:off x="0" y="1574800"/>
            <a:ext cx="11531600" cy="4406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 name="Stačiakampis 1"/>
          <p:cNvSpPr/>
          <p:nvPr/>
        </p:nvSpPr>
        <p:spPr>
          <a:xfrm>
            <a:off x="622300" y="553135"/>
            <a:ext cx="6096000" cy="523220"/>
          </a:xfrm>
          <a:prstGeom prst="rect">
            <a:avLst/>
          </a:prstGeom>
        </p:spPr>
        <p:txBody>
          <a:bodyPr>
            <a:spAutoFit/>
          </a:bodyPr>
          <a:lstStyle/>
          <a:p>
            <a:r>
              <a:rPr lang="lt-LT" sz="2800" b="1" dirty="0">
                <a:solidFill>
                  <a:srgbClr val="14643D"/>
                </a:solidFill>
                <a:latin typeface="Trebuchet MS" panose="020B0603020202020204" pitchFamily="34" charset="0"/>
              </a:rPr>
              <a:t>Bendra informacija</a:t>
            </a:r>
          </a:p>
        </p:txBody>
      </p:sp>
      <p:sp>
        <p:nvSpPr>
          <p:cNvPr id="3" name="Stačiakampis 2"/>
          <p:cNvSpPr/>
          <p:nvPr/>
        </p:nvSpPr>
        <p:spPr>
          <a:xfrm>
            <a:off x="622300" y="1885424"/>
            <a:ext cx="10756900" cy="3785652"/>
          </a:xfrm>
          <a:prstGeom prst="rect">
            <a:avLst/>
          </a:prstGeom>
        </p:spPr>
        <p:txBody>
          <a:bodyPr wrap="square">
            <a:spAutoFit/>
          </a:bodyPr>
          <a:lstStyle/>
          <a:p>
            <a:pPr marL="342900" indent="-342900">
              <a:buFont typeface="Wingdings" panose="05000000000000000000" pitchFamily="2" charset="2"/>
              <a:buChar char="§"/>
            </a:pPr>
            <a:r>
              <a:rPr lang="lt-LT" sz="2000" dirty="0">
                <a:latin typeface="Trebuchet MS" panose="020B0603020202020204" pitchFamily="34" charset="0"/>
              </a:rPr>
              <a:t>Projekto vykdytojas – </a:t>
            </a:r>
            <a:r>
              <a:rPr lang="lt-LT" sz="2000" b="1" dirty="0">
                <a:latin typeface="Trebuchet MS" panose="020B0603020202020204" pitchFamily="34" charset="0"/>
              </a:rPr>
              <a:t>VMI</a:t>
            </a:r>
          </a:p>
          <a:p>
            <a:endParaRPr lang="lt-LT" sz="2000" dirty="0">
              <a:latin typeface="Trebuchet MS" panose="020B0603020202020204" pitchFamily="34" charset="0"/>
            </a:endParaRPr>
          </a:p>
          <a:p>
            <a:pPr marL="342900" indent="-342900">
              <a:buFont typeface="Wingdings" panose="05000000000000000000" pitchFamily="2" charset="2"/>
              <a:buChar char="§"/>
            </a:pPr>
            <a:r>
              <a:rPr lang="lt-LT" sz="2000" dirty="0">
                <a:latin typeface="Trebuchet MS" panose="020B0603020202020204" pitchFamily="34" charset="0"/>
              </a:rPr>
              <a:t>Projektas vykdomas pagal Ekonomikos gaivinimo ir atsparumo didinimo priemonę</a:t>
            </a:r>
          </a:p>
          <a:p>
            <a:endParaRPr lang="lt-LT" sz="2000" dirty="0">
              <a:latin typeface="Trebuchet MS" panose="020B0603020202020204" pitchFamily="34" charset="0"/>
            </a:endParaRPr>
          </a:p>
          <a:p>
            <a:pPr marL="342900" indent="-342900">
              <a:buFont typeface="Wingdings" panose="05000000000000000000" pitchFamily="2" charset="2"/>
              <a:buChar char="§"/>
            </a:pPr>
            <a:r>
              <a:rPr lang="lt-LT" sz="2000" dirty="0">
                <a:latin typeface="Trebuchet MS" panose="020B0603020202020204" pitchFamily="34" charset="0"/>
              </a:rPr>
              <a:t>Projekto pradžia - </a:t>
            </a:r>
            <a:r>
              <a:rPr lang="lt-LT" sz="2000" b="1" dirty="0">
                <a:latin typeface="Trebuchet MS" panose="020B0603020202020204" pitchFamily="34" charset="0"/>
              </a:rPr>
              <a:t>2022-04-01</a:t>
            </a:r>
          </a:p>
          <a:p>
            <a:endParaRPr lang="lt-LT" sz="2000" dirty="0">
              <a:latin typeface="Trebuchet MS" panose="020B0603020202020204" pitchFamily="34" charset="0"/>
            </a:endParaRPr>
          </a:p>
          <a:p>
            <a:pPr marL="342900" indent="-342900">
              <a:buFont typeface="Wingdings" panose="05000000000000000000" pitchFamily="2" charset="2"/>
              <a:buChar char="§"/>
            </a:pPr>
            <a:r>
              <a:rPr lang="lt-LT" sz="2000" dirty="0">
                <a:latin typeface="Trebuchet MS" panose="020B0603020202020204" pitchFamily="34" charset="0"/>
              </a:rPr>
              <a:t>Projekto pabaiga - </a:t>
            </a:r>
            <a:r>
              <a:rPr lang="lt-LT" sz="2000" b="1" dirty="0">
                <a:latin typeface="Trebuchet MS" panose="020B0603020202020204" pitchFamily="34" charset="0"/>
              </a:rPr>
              <a:t>2026-06-30</a:t>
            </a:r>
          </a:p>
          <a:p>
            <a:endParaRPr lang="lt-LT" sz="2000" dirty="0">
              <a:latin typeface="Trebuchet MS" panose="020B0603020202020204" pitchFamily="34" charset="0"/>
            </a:endParaRPr>
          </a:p>
          <a:p>
            <a:pPr marL="342900" indent="-342900">
              <a:buFont typeface="Wingdings" panose="05000000000000000000" pitchFamily="2" charset="2"/>
              <a:buChar char="§"/>
            </a:pPr>
            <a:r>
              <a:rPr lang="lt-LT" sz="2000" dirty="0">
                <a:latin typeface="Trebuchet MS" panose="020B0603020202020204" pitchFamily="34" charset="0"/>
              </a:rPr>
              <a:t>Projektui skirta </a:t>
            </a:r>
            <a:r>
              <a:rPr lang="lt-LT" sz="2000" b="1" dirty="0">
                <a:latin typeface="Trebuchet MS" panose="020B0603020202020204" pitchFamily="34" charset="0"/>
              </a:rPr>
              <a:t>5 mln. € be PVM</a:t>
            </a:r>
          </a:p>
          <a:p>
            <a:endParaRPr lang="lt-LT" sz="2000" dirty="0">
              <a:latin typeface="Trebuchet MS" panose="020B0603020202020204" pitchFamily="34" charset="0"/>
            </a:endParaRPr>
          </a:p>
          <a:p>
            <a:pPr marL="342900" indent="-342900">
              <a:buFont typeface="Wingdings" panose="05000000000000000000" pitchFamily="2" charset="2"/>
              <a:buChar char="§"/>
            </a:pPr>
            <a:r>
              <a:rPr lang="lt-LT" sz="2000" dirty="0">
                <a:latin typeface="Trebuchet MS" panose="020B0603020202020204" pitchFamily="34" charset="0"/>
              </a:rPr>
              <a:t>Projekto partneriai Informatikos ir ryšių departamentas prie VRM, Nacionalinė teismų administracija bei Registrų centras</a:t>
            </a:r>
          </a:p>
        </p:txBody>
      </p:sp>
      <p:sp>
        <p:nvSpPr>
          <p:cNvPr id="6" name="Stačiakampis 5"/>
          <p:cNvSpPr/>
          <p:nvPr/>
        </p:nvSpPr>
        <p:spPr>
          <a:xfrm>
            <a:off x="0" y="1574800"/>
            <a:ext cx="165100" cy="4406900"/>
          </a:xfrm>
          <a:prstGeom prst="rect">
            <a:avLst/>
          </a:prstGeom>
          <a:solidFill>
            <a:srgbClr val="58B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7" name="Paveikslėlis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28098" y="690354"/>
            <a:ext cx="1301750" cy="1301750"/>
          </a:xfrm>
          <a:prstGeom prst="rect">
            <a:avLst/>
          </a:prstGeom>
        </p:spPr>
      </p:pic>
    </p:spTree>
    <p:extLst>
      <p:ext uri="{BB962C8B-B14F-4D97-AF65-F5344CB8AC3E}">
        <p14:creationId xmlns:p14="http://schemas.microsoft.com/office/powerpoint/2010/main" val="365961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tačiakampis 5"/>
          <p:cNvSpPr/>
          <p:nvPr/>
        </p:nvSpPr>
        <p:spPr>
          <a:xfrm>
            <a:off x="0" y="1386053"/>
            <a:ext cx="10934700" cy="822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Stačiakampis 7"/>
          <p:cNvSpPr/>
          <p:nvPr/>
        </p:nvSpPr>
        <p:spPr>
          <a:xfrm>
            <a:off x="0" y="3644900"/>
            <a:ext cx="10934700" cy="2476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 name="Stačiakampis 1"/>
          <p:cNvSpPr/>
          <p:nvPr/>
        </p:nvSpPr>
        <p:spPr>
          <a:xfrm>
            <a:off x="622300" y="553135"/>
            <a:ext cx="6096000" cy="523220"/>
          </a:xfrm>
          <a:prstGeom prst="rect">
            <a:avLst/>
          </a:prstGeom>
        </p:spPr>
        <p:txBody>
          <a:bodyPr>
            <a:spAutoFit/>
          </a:bodyPr>
          <a:lstStyle/>
          <a:p>
            <a:r>
              <a:rPr lang="lt-LT" sz="2800" b="1" dirty="0">
                <a:solidFill>
                  <a:srgbClr val="14643D"/>
                </a:solidFill>
                <a:latin typeface="Trebuchet MS" panose="020B0603020202020204" pitchFamily="34" charset="0"/>
              </a:rPr>
              <a:t>Projekto tikslas</a:t>
            </a:r>
          </a:p>
        </p:txBody>
      </p:sp>
      <p:sp>
        <p:nvSpPr>
          <p:cNvPr id="3" name="Stačiakampis 2"/>
          <p:cNvSpPr/>
          <p:nvPr/>
        </p:nvSpPr>
        <p:spPr>
          <a:xfrm>
            <a:off x="622300" y="1427467"/>
            <a:ext cx="10312400" cy="707886"/>
          </a:xfrm>
          <a:prstGeom prst="rect">
            <a:avLst/>
          </a:prstGeom>
        </p:spPr>
        <p:txBody>
          <a:bodyPr wrap="square">
            <a:spAutoFit/>
          </a:bodyPr>
          <a:lstStyle/>
          <a:p>
            <a:r>
              <a:rPr lang="lt-LT" sz="2000" dirty="0">
                <a:latin typeface="Trebuchet MS" panose="020B0603020202020204" pitchFamily="34" charset="0"/>
              </a:rPr>
              <a:t>Centralizuoti piniginių prievolių valstybei administravimą, išvengiant funkcijų dubliavimo ir veiklą organizuojant vieno langelio principu.</a:t>
            </a:r>
          </a:p>
        </p:txBody>
      </p:sp>
      <p:sp>
        <p:nvSpPr>
          <p:cNvPr id="4" name="Stačiakampis 3"/>
          <p:cNvSpPr/>
          <p:nvPr/>
        </p:nvSpPr>
        <p:spPr>
          <a:xfrm>
            <a:off x="622300" y="2895600"/>
            <a:ext cx="6096000" cy="523220"/>
          </a:xfrm>
          <a:prstGeom prst="rect">
            <a:avLst/>
          </a:prstGeom>
        </p:spPr>
        <p:txBody>
          <a:bodyPr>
            <a:spAutoFit/>
          </a:bodyPr>
          <a:lstStyle/>
          <a:p>
            <a:r>
              <a:rPr lang="lt-LT" sz="2800" b="1" dirty="0">
                <a:solidFill>
                  <a:srgbClr val="14643D"/>
                </a:solidFill>
                <a:latin typeface="Trebuchet MS" panose="020B0603020202020204" pitchFamily="34" charset="0"/>
              </a:rPr>
              <a:t>Projekto objektas</a:t>
            </a:r>
          </a:p>
        </p:txBody>
      </p:sp>
      <p:sp>
        <p:nvSpPr>
          <p:cNvPr id="5" name="Stačiakampis 4"/>
          <p:cNvSpPr/>
          <p:nvPr/>
        </p:nvSpPr>
        <p:spPr>
          <a:xfrm>
            <a:off x="622300" y="3941898"/>
            <a:ext cx="10756900" cy="1882503"/>
          </a:xfrm>
          <a:prstGeom prst="rect">
            <a:avLst/>
          </a:prstGeom>
        </p:spPr>
        <p:txBody>
          <a:bodyPr wrap="square">
            <a:spAutoFit/>
          </a:bodyPr>
          <a:lstStyle/>
          <a:p>
            <a:pPr marL="342900" indent="-342900">
              <a:lnSpc>
                <a:spcPct val="150000"/>
              </a:lnSpc>
              <a:buFont typeface="Wingdings" panose="05000000000000000000" pitchFamily="2" charset="2"/>
              <a:buChar char="§"/>
            </a:pPr>
            <a:r>
              <a:rPr lang="lt-LT" sz="2000" dirty="0">
                <a:latin typeface="Trebuchet MS" panose="020B0603020202020204" pitchFamily="34" charset="0"/>
              </a:rPr>
              <a:t>Ekonominės piniginės sankcijos</a:t>
            </a:r>
          </a:p>
          <a:p>
            <a:pPr marL="342900" indent="-342900">
              <a:lnSpc>
                <a:spcPct val="150000"/>
              </a:lnSpc>
              <a:buFont typeface="Wingdings" panose="05000000000000000000" pitchFamily="2" charset="2"/>
              <a:buChar char="§"/>
            </a:pPr>
            <a:r>
              <a:rPr lang="lt-LT" sz="2000" dirty="0">
                <a:latin typeface="Trebuchet MS" panose="020B0603020202020204" pitchFamily="34" charset="0"/>
              </a:rPr>
              <a:t>Teismų priteista suma (įskaitant žyminį mokestį)</a:t>
            </a:r>
          </a:p>
          <a:p>
            <a:pPr marL="342900" indent="-342900">
              <a:lnSpc>
                <a:spcPct val="150000"/>
              </a:lnSpc>
              <a:buFont typeface="Wingdings" panose="05000000000000000000" pitchFamily="2" charset="2"/>
              <a:buChar char="§"/>
            </a:pPr>
            <a:r>
              <a:rPr lang="lt-LT" sz="2000" dirty="0">
                <a:latin typeface="Trebuchet MS" panose="020B0603020202020204" pitchFamily="34" charset="0"/>
              </a:rPr>
              <a:t>Procesinė bauda</a:t>
            </a:r>
          </a:p>
          <a:p>
            <a:pPr marL="342900" indent="-342900">
              <a:lnSpc>
                <a:spcPct val="150000"/>
              </a:lnSpc>
              <a:buFont typeface="Wingdings" panose="05000000000000000000" pitchFamily="2" charset="2"/>
              <a:buChar char="§"/>
            </a:pPr>
            <a:r>
              <a:rPr lang="lt-LT" sz="2000" dirty="0">
                <a:latin typeface="Trebuchet MS" panose="020B0603020202020204" pitchFamily="34" charset="0"/>
              </a:rPr>
              <a:t>Teismų LR baudžiamajame kodekse atvejais paskirta bauda už nusikalstamą veiką</a:t>
            </a:r>
          </a:p>
        </p:txBody>
      </p:sp>
      <p:sp>
        <p:nvSpPr>
          <p:cNvPr id="7" name="Stačiakampis 6"/>
          <p:cNvSpPr/>
          <p:nvPr/>
        </p:nvSpPr>
        <p:spPr>
          <a:xfrm>
            <a:off x="0" y="1386053"/>
            <a:ext cx="165100" cy="822355"/>
          </a:xfrm>
          <a:prstGeom prst="rect">
            <a:avLst/>
          </a:prstGeom>
          <a:solidFill>
            <a:srgbClr val="58B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9" name="Stačiakampis 8"/>
          <p:cNvSpPr/>
          <p:nvPr/>
        </p:nvSpPr>
        <p:spPr>
          <a:xfrm>
            <a:off x="0" y="3644900"/>
            <a:ext cx="165100" cy="2476500"/>
          </a:xfrm>
          <a:prstGeom prst="rect">
            <a:avLst/>
          </a:prstGeom>
          <a:solidFill>
            <a:srgbClr val="58B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10" name="Paveikslėlis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24883" y="1076355"/>
            <a:ext cx="1347992" cy="1347992"/>
          </a:xfrm>
          <a:prstGeom prst="rect">
            <a:avLst/>
          </a:prstGeom>
        </p:spPr>
      </p:pic>
      <p:pic>
        <p:nvPicPr>
          <p:cNvPr id="11" name="Paveikslėlis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6525" y="3006724"/>
            <a:ext cx="1276350" cy="1276350"/>
          </a:xfrm>
          <a:prstGeom prst="rect">
            <a:avLst/>
          </a:prstGeom>
        </p:spPr>
      </p:pic>
    </p:spTree>
    <p:extLst>
      <p:ext uri="{BB962C8B-B14F-4D97-AF65-F5344CB8AC3E}">
        <p14:creationId xmlns:p14="http://schemas.microsoft.com/office/powerpoint/2010/main" val="492191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tačiakampis 4"/>
          <p:cNvSpPr/>
          <p:nvPr/>
        </p:nvSpPr>
        <p:spPr>
          <a:xfrm>
            <a:off x="0" y="1709530"/>
            <a:ext cx="11379200" cy="47591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 name="Stačiakampis 1"/>
          <p:cNvSpPr/>
          <p:nvPr/>
        </p:nvSpPr>
        <p:spPr>
          <a:xfrm>
            <a:off x="622300" y="553135"/>
            <a:ext cx="6096000" cy="523220"/>
          </a:xfrm>
          <a:prstGeom prst="rect">
            <a:avLst/>
          </a:prstGeom>
        </p:spPr>
        <p:txBody>
          <a:bodyPr>
            <a:spAutoFit/>
          </a:bodyPr>
          <a:lstStyle/>
          <a:p>
            <a:r>
              <a:rPr lang="lt-LT" sz="2800" b="1" dirty="0">
                <a:solidFill>
                  <a:srgbClr val="14643D"/>
                </a:solidFill>
                <a:latin typeface="Trebuchet MS" panose="020B0603020202020204" pitchFamily="34" charset="0"/>
              </a:rPr>
              <a:t>Teisės </a:t>
            </a:r>
            <a:r>
              <a:rPr lang="lt-LT" sz="2800" b="1">
                <a:solidFill>
                  <a:srgbClr val="14643D"/>
                </a:solidFill>
                <a:latin typeface="Trebuchet MS" panose="020B0603020202020204" pitchFamily="34" charset="0"/>
              </a:rPr>
              <a:t>aktų pakeitimai</a:t>
            </a:r>
            <a:endParaRPr lang="lt-LT" sz="2800" b="1" dirty="0">
              <a:solidFill>
                <a:srgbClr val="14643D"/>
              </a:solidFill>
              <a:latin typeface="Trebuchet MS" panose="020B0603020202020204" pitchFamily="34" charset="0"/>
            </a:endParaRPr>
          </a:p>
        </p:txBody>
      </p:sp>
      <p:sp>
        <p:nvSpPr>
          <p:cNvPr id="3" name="Stačiakampis 2"/>
          <p:cNvSpPr/>
          <p:nvPr/>
        </p:nvSpPr>
        <p:spPr>
          <a:xfrm>
            <a:off x="622300" y="1885424"/>
            <a:ext cx="10756900" cy="5016758"/>
          </a:xfrm>
          <a:prstGeom prst="rect">
            <a:avLst/>
          </a:prstGeom>
        </p:spPr>
        <p:txBody>
          <a:bodyPr wrap="square">
            <a:spAutoFit/>
          </a:bodyPr>
          <a:lstStyle/>
          <a:p>
            <a:pPr marL="342900" indent="-342900">
              <a:buFont typeface="Wingdings" panose="05000000000000000000" pitchFamily="2" charset="2"/>
              <a:buChar char="§"/>
            </a:pPr>
            <a:r>
              <a:rPr lang="lt-LT" sz="2000" b="1" dirty="0">
                <a:latin typeface="Trebuchet MS" panose="020B0603020202020204" pitchFamily="34" charset="0"/>
              </a:rPr>
              <a:t>Administracinių nusižengimų kodekso 672 ir 676 straipsnių pakeitimo įstatymo projektas (XIVP-3613(2))</a:t>
            </a:r>
          </a:p>
          <a:p>
            <a:pPr marL="342900" indent="-342900">
              <a:buFont typeface="Wingdings" panose="05000000000000000000" pitchFamily="2" charset="2"/>
              <a:buChar char="§"/>
            </a:pPr>
            <a:endParaRPr lang="lt-LT" sz="2000" b="1" dirty="0">
              <a:latin typeface="Trebuchet MS" panose="020B0603020202020204" pitchFamily="34" charset="0"/>
            </a:endParaRPr>
          </a:p>
          <a:p>
            <a:pPr marL="342900" indent="-342900">
              <a:buFont typeface="Wingdings" panose="05000000000000000000" pitchFamily="2" charset="2"/>
              <a:buChar char="§"/>
            </a:pPr>
            <a:r>
              <a:rPr lang="lt-LT" sz="2000" b="1" dirty="0">
                <a:latin typeface="Trebuchet MS" panose="020B0603020202020204" pitchFamily="34" charset="0"/>
              </a:rPr>
              <a:t>Baudžiamojo proceso kodekso 163, 307, 342 ir 352 straipsnių pakeitimo įstatymo projektas (XIVP-3612(2))</a:t>
            </a:r>
          </a:p>
          <a:p>
            <a:pPr marL="342900" indent="-342900">
              <a:buFont typeface="Wingdings" panose="05000000000000000000" pitchFamily="2" charset="2"/>
              <a:buChar char="§"/>
            </a:pPr>
            <a:endParaRPr lang="lt-LT" sz="2000" b="1" dirty="0">
              <a:latin typeface="Trebuchet MS" panose="020B0603020202020204" pitchFamily="34" charset="0"/>
            </a:endParaRPr>
          </a:p>
          <a:p>
            <a:pPr marL="342900" indent="-342900">
              <a:buFont typeface="Wingdings" panose="05000000000000000000" pitchFamily="2" charset="2"/>
              <a:buChar char="§"/>
            </a:pPr>
            <a:r>
              <a:rPr lang="lt-LT" sz="2000" b="1" dirty="0">
                <a:latin typeface="Trebuchet MS" panose="020B0603020202020204" pitchFamily="34" charset="0"/>
              </a:rPr>
              <a:t>Bausmių vykdymo kodekso 3, 6 straipsnių, XII skyriaus pakeitimo ir 7, 8 straipsnių pripažinimo netekusiais galios įstatymo projektas (XIVP-3611(2))</a:t>
            </a:r>
          </a:p>
          <a:p>
            <a:endParaRPr lang="lt-LT" sz="2000" b="1" dirty="0">
              <a:latin typeface="Trebuchet MS" panose="020B0603020202020204" pitchFamily="34" charset="0"/>
            </a:endParaRPr>
          </a:p>
          <a:p>
            <a:pPr marL="342900" indent="-342900">
              <a:buFont typeface="Wingdings" panose="05000000000000000000" pitchFamily="2" charset="2"/>
              <a:buChar char="§"/>
            </a:pPr>
            <a:r>
              <a:rPr lang="lt-LT" sz="2000" b="1" dirty="0">
                <a:latin typeface="Trebuchet MS" panose="020B0603020202020204" pitchFamily="34" charset="0"/>
              </a:rPr>
              <a:t>Civilinio proceso kodekso 646, 650, 651 straipsnių pakeitimo ir Kodekso papildymo 583-1 straipsniu įstatymo projektas (XIVP-3610(2))</a:t>
            </a:r>
          </a:p>
          <a:p>
            <a:pPr marL="342900" indent="-342900">
              <a:buFont typeface="Wingdings" panose="05000000000000000000" pitchFamily="2" charset="2"/>
              <a:buChar char="§"/>
            </a:pPr>
            <a:endParaRPr lang="lt-LT" sz="2000" b="1" dirty="0">
              <a:latin typeface="Trebuchet MS" panose="020B0603020202020204" pitchFamily="34" charset="0"/>
            </a:endParaRPr>
          </a:p>
          <a:p>
            <a:pPr marL="342900" indent="-342900">
              <a:buFont typeface="Wingdings" panose="05000000000000000000" pitchFamily="2" charset="2"/>
              <a:buChar char="§"/>
            </a:pPr>
            <a:r>
              <a:rPr lang="lt-LT" sz="2000" b="1" dirty="0">
                <a:latin typeface="Trebuchet MS" panose="020B0603020202020204" pitchFamily="34" charset="0"/>
              </a:rPr>
              <a:t>Mokesčių administravimo įstatymo Nr. IX-2112 1, 2, 14, 26, 86, 88, 93, 105, 106, 110 straipsnių pakeitimo įstatymo projektas (XIVP-3609(2))</a:t>
            </a:r>
          </a:p>
          <a:p>
            <a:pPr marL="342900" indent="-342900">
              <a:buFont typeface="Wingdings" panose="05000000000000000000" pitchFamily="2" charset="2"/>
              <a:buChar char="§"/>
            </a:pPr>
            <a:endParaRPr lang="lt-LT" sz="2000" b="1" dirty="0">
              <a:latin typeface="Trebuchet MS" panose="020B0603020202020204" pitchFamily="34" charset="0"/>
            </a:endParaRPr>
          </a:p>
          <a:p>
            <a:endParaRPr lang="lt-LT" sz="2000" dirty="0">
              <a:latin typeface="Trebuchet MS" panose="020B0603020202020204" pitchFamily="34" charset="0"/>
            </a:endParaRPr>
          </a:p>
        </p:txBody>
      </p:sp>
      <p:sp>
        <p:nvSpPr>
          <p:cNvPr id="6" name="Stačiakampis 5"/>
          <p:cNvSpPr/>
          <p:nvPr/>
        </p:nvSpPr>
        <p:spPr>
          <a:xfrm>
            <a:off x="0" y="1574800"/>
            <a:ext cx="165100" cy="4406900"/>
          </a:xfrm>
          <a:prstGeom prst="rect">
            <a:avLst/>
          </a:prstGeom>
          <a:solidFill>
            <a:srgbClr val="58B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Tree>
    <p:extLst>
      <p:ext uri="{BB962C8B-B14F-4D97-AF65-F5344CB8AC3E}">
        <p14:creationId xmlns:p14="http://schemas.microsoft.com/office/powerpoint/2010/main" val="1861135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tačiakampis 5"/>
          <p:cNvSpPr/>
          <p:nvPr/>
        </p:nvSpPr>
        <p:spPr>
          <a:xfrm>
            <a:off x="0" y="1612900"/>
            <a:ext cx="8331200" cy="2476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7" name="Stačiakampis 6"/>
          <p:cNvSpPr/>
          <p:nvPr/>
        </p:nvSpPr>
        <p:spPr>
          <a:xfrm>
            <a:off x="0" y="1612900"/>
            <a:ext cx="165100" cy="2476500"/>
          </a:xfrm>
          <a:prstGeom prst="rect">
            <a:avLst/>
          </a:prstGeom>
          <a:solidFill>
            <a:srgbClr val="58B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 name="Stačiakampis 1"/>
          <p:cNvSpPr/>
          <p:nvPr/>
        </p:nvSpPr>
        <p:spPr>
          <a:xfrm>
            <a:off x="622300" y="553135"/>
            <a:ext cx="6096000" cy="523220"/>
          </a:xfrm>
          <a:prstGeom prst="rect">
            <a:avLst/>
          </a:prstGeom>
        </p:spPr>
        <p:txBody>
          <a:bodyPr>
            <a:spAutoFit/>
          </a:bodyPr>
          <a:lstStyle/>
          <a:p>
            <a:r>
              <a:rPr lang="lt-LT" sz="2800" b="1" dirty="0">
                <a:solidFill>
                  <a:srgbClr val="14643D"/>
                </a:solidFill>
                <a:latin typeface="Trebuchet MS" panose="020B0603020202020204" pitchFamily="34" charset="0"/>
              </a:rPr>
              <a:t>Projekto uždaviniai</a:t>
            </a:r>
          </a:p>
        </p:txBody>
      </p:sp>
      <p:sp>
        <p:nvSpPr>
          <p:cNvPr id="3" name="Stačiakampis 2"/>
          <p:cNvSpPr/>
          <p:nvPr/>
        </p:nvSpPr>
        <p:spPr>
          <a:xfrm>
            <a:off x="622300" y="1785035"/>
            <a:ext cx="7708900" cy="1938992"/>
          </a:xfrm>
          <a:prstGeom prst="rect">
            <a:avLst/>
          </a:prstGeom>
        </p:spPr>
        <p:txBody>
          <a:bodyPr wrap="square">
            <a:spAutoFit/>
          </a:bodyPr>
          <a:lstStyle/>
          <a:p>
            <a:pPr marL="342900" indent="-342900">
              <a:lnSpc>
                <a:spcPct val="200000"/>
              </a:lnSpc>
              <a:buFont typeface="Wingdings" panose="05000000000000000000" pitchFamily="2" charset="2"/>
              <a:buChar char="§"/>
            </a:pPr>
            <a:r>
              <a:rPr lang="lt-LT" sz="2000" dirty="0">
                <a:latin typeface="Trebuchet MS" panose="020B0603020202020204" pitchFamily="34" charset="0"/>
              </a:rPr>
              <a:t>Konsoliduoti prievolių valstybei apskaitą</a:t>
            </a:r>
          </a:p>
          <a:p>
            <a:pPr marL="342900" indent="-342900">
              <a:lnSpc>
                <a:spcPct val="200000"/>
              </a:lnSpc>
              <a:buFont typeface="Wingdings" panose="05000000000000000000" pitchFamily="2" charset="2"/>
              <a:buChar char="§"/>
            </a:pPr>
            <a:r>
              <a:rPr lang="lt-LT" sz="2000" dirty="0">
                <a:latin typeface="Trebuchet MS" panose="020B0603020202020204" pitchFamily="34" charset="0"/>
              </a:rPr>
              <a:t>Suvienodinti ir optimizuoti skolų išieškojimo procesą</a:t>
            </a:r>
          </a:p>
          <a:p>
            <a:pPr marL="342900" indent="-342900">
              <a:lnSpc>
                <a:spcPct val="200000"/>
              </a:lnSpc>
              <a:buFont typeface="Wingdings" panose="05000000000000000000" pitchFamily="2" charset="2"/>
              <a:buChar char="§"/>
            </a:pPr>
            <a:r>
              <a:rPr lang="lt-LT" sz="2000" dirty="0">
                <a:latin typeface="Trebuchet MS" panose="020B0603020202020204" pitchFamily="34" charset="0"/>
              </a:rPr>
              <a:t>Skaitmenizuoti duomenis, sukurti IS integracines sąsajas</a:t>
            </a:r>
          </a:p>
        </p:txBody>
      </p:sp>
      <p:pic>
        <p:nvPicPr>
          <p:cNvPr id="4" name="Paveikslėlis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8400" y="1840131"/>
            <a:ext cx="1828800" cy="1828800"/>
          </a:xfrm>
          <a:prstGeom prst="rect">
            <a:avLst/>
          </a:prstGeom>
        </p:spPr>
      </p:pic>
    </p:spTree>
    <p:extLst>
      <p:ext uri="{BB962C8B-B14F-4D97-AF65-F5344CB8AC3E}">
        <p14:creationId xmlns:p14="http://schemas.microsoft.com/office/powerpoint/2010/main" val="3882783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tačiakampis 14"/>
          <p:cNvSpPr/>
          <p:nvPr/>
        </p:nvSpPr>
        <p:spPr>
          <a:xfrm>
            <a:off x="396875" y="235970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Stačiakampis 15"/>
          <p:cNvSpPr/>
          <p:nvPr/>
        </p:nvSpPr>
        <p:spPr>
          <a:xfrm>
            <a:off x="4254500" y="235970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7" name="Stačiakampis 16"/>
          <p:cNvSpPr/>
          <p:nvPr/>
        </p:nvSpPr>
        <p:spPr>
          <a:xfrm>
            <a:off x="8112125" y="235970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8" name="Stačiakampis 17"/>
          <p:cNvSpPr/>
          <p:nvPr/>
        </p:nvSpPr>
        <p:spPr>
          <a:xfrm>
            <a:off x="396875" y="4230120"/>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Stačiakampis 18"/>
          <p:cNvSpPr/>
          <p:nvPr/>
        </p:nvSpPr>
        <p:spPr>
          <a:xfrm>
            <a:off x="4254500" y="4230120"/>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0" name="Stačiakampis 19"/>
          <p:cNvSpPr/>
          <p:nvPr/>
        </p:nvSpPr>
        <p:spPr>
          <a:xfrm>
            <a:off x="8112125" y="4230120"/>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9" name="Stačiakampis 8"/>
          <p:cNvSpPr/>
          <p:nvPr/>
        </p:nvSpPr>
        <p:spPr>
          <a:xfrm>
            <a:off x="501650" y="225493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Stačiakampis 9"/>
          <p:cNvSpPr/>
          <p:nvPr/>
        </p:nvSpPr>
        <p:spPr>
          <a:xfrm>
            <a:off x="4359275" y="225493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1" name="Stačiakampis 10"/>
          <p:cNvSpPr/>
          <p:nvPr/>
        </p:nvSpPr>
        <p:spPr>
          <a:xfrm>
            <a:off x="8216900" y="225493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Stačiakampis 11"/>
          <p:cNvSpPr/>
          <p:nvPr/>
        </p:nvSpPr>
        <p:spPr>
          <a:xfrm>
            <a:off x="501650" y="4125345"/>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3" name="Stačiakampis 12"/>
          <p:cNvSpPr/>
          <p:nvPr/>
        </p:nvSpPr>
        <p:spPr>
          <a:xfrm>
            <a:off x="4359275" y="4125345"/>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4" name="Stačiakampis 13"/>
          <p:cNvSpPr/>
          <p:nvPr/>
        </p:nvSpPr>
        <p:spPr>
          <a:xfrm>
            <a:off x="8216900" y="4125345"/>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 name="Stačiakampis 1"/>
          <p:cNvSpPr/>
          <p:nvPr/>
        </p:nvSpPr>
        <p:spPr>
          <a:xfrm>
            <a:off x="622300" y="397662"/>
            <a:ext cx="6096000" cy="1292662"/>
          </a:xfrm>
          <a:prstGeom prst="rect">
            <a:avLst/>
          </a:prstGeom>
        </p:spPr>
        <p:txBody>
          <a:bodyPr>
            <a:spAutoFit/>
          </a:bodyPr>
          <a:lstStyle/>
          <a:p>
            <a:pPr>
              <a:lnSpc>
                <a:spcPct val="150000"/>
              </a:lnSpc>
            </a:pPr>
            <a:r>
              <a:rPr lang="lt-LT" sz="2800" b="1" dirty="0">
                <a:solidFill>
                  <a:srgbClr val="14643D"/>
                </a:solidFill>
                <a:latin typeface="Trebuchet MS" panose="020B0603020202020204" pitchFamily="34" charset="0"/>
              </a:rPr>
              <a:t>Projekto naudos</a:t>
            </a:r>
          </a:p>
          <a:p>
            <a:pPr>
              <a:lnSpc>
                <a:spcPct val="150000"/>
              </a:lnSpc>
            </a:pPr>
            <a:r>
              <a:rPr lang="lt-LT" sz="2400" b="1" dirty="0">
                <a:solidFill>
                  <a:srgbClr val="2D9763"/>
                </a:solidFill>
                <a:latin typeface="Trebuchet MS" panose="020B0603020202020204" pitchFamily="34" charset="0"/>
              </a:rPr>
              <a:t>Institucijoms</a:t>
            </a:r>
          </a:p>
        </p:txBody>
      </p:sp>
      <p:sp>
        <p:nvSpPr>
          <p:cNvPr id="3" name="Stačiakampis 2"/>
          <p:cNvSpPr/>
          <p:nvPr/>
        </p:nvSpPr>
        <p:spPr>
          <a:xfrm>
            <a:off x="596900" y="2463234"/>
            <a:ext cx="3263900" cy="1015663"/>
          </a:xfrm>
          <a:prstGeom prst="rect">
            <a:avLst/>
          </a:prstGeom>
        </p:spPr>
        <p:txBody>
          <a:bodyPr wrap="square">
            <a:spAutoFit/>
          </a:bodyPr>
          <a:lstStyle/>
          <a:p>
            <a:pPr algn="ctr"/>
            <a:r>
              <a:rPr lang="lt-LT" sz="2000" dirty="0">
                <a:latin typeface="Trebuchet MS" panose="020B0603020202020204" pitchFamily="34" charset="0"/>
              </a:rPr>
              <a:t>Konsoliduotos prievolės valstybei / greitesnis skolų atgavimas</a:t>
            </a:r>
          </a:p>
        </p:txBody>
      </p:sp>
      <p:sp>
        <p:nvSpPr>
          <p:cNvPr id="4" name="Stačiakampis 3"/>
          <p:cNvSpPr/>
          <p:nvPr/>
        </p:nvSpPr>
        <p:spPr>
          <a:xfrm>
            <a:off x="596900" y="4485618"/>
            <a:ext cx="3263900" cy="707886"/>
          </a:xfrm>
          <a:prstGeom prst="rect">
            <a:avLst/>
          </a:prstGeom>
        </p:spPr>
        <p:txBody>
          <a:bodyPr wrap="square">
            <a:spAutoFit/>
          </a:bodyPr>
          <a:lstStyle/>
          <a:p>
            <a:pPr algn="ctr"/>
            <a:r>
              <a:rPr lang="lt-LT" sz="2000" dirty="0">
                <a:latin typeface="Trebuchet MS" panose="020B0603020202020204" pitchFamily="34" charset="0"/>
              </a:rPr>
              <a:t>Atsisakyta popierinių dokumentų</a:t>
            </a:r>
          </a:p>
        </p:txBody>
      </p:sp>
      <p:sp>
        <p:nvSpPr>
          <p:cNvPr id="5" name="Stačiakampis 4"/>
          <p:cNvSpPr/>
          <p:nvPr/>
        </p:nvSpPr>
        <p:spPr>
          <a:xfrm>
            <a:off x="4454525" y="2463234"/>
            <a:ext cx="3263900" cy="1015663"/>
          </a:xfrm>
          <a:prstGeom prst="rect">
            <a:avLst/>
          </a:prstGeom>
        </p:spPr>
        <p:txBody>
          <a:bodyPr wrap="square">
            <a:spAutoFit/>
          </a:bodyPr>
          <a:lstStyle/>
          <a:p>
            <a:pPr algn="ctr"/>
            <a:r>
              <a:rPr lang="lt-LT" sz="2000" dirty="0">
                <a:latin typeface="Trebuchet MS" panose="020B0603020202020204" pitchFamily="34" charset="0"/>
              </a:rPr>
              <a:t>Prievoles administruoja VMI / Sumažės institucijų sąnaudos</a:t>
            </a:r>
          </a:p>
        </p:txBody>
      </p:sp>
      <p:sp>
        <p:nvSpPr>
          <p:cNvPr id="6" name="Stačiakampis 5"/>
          <p:cNvSpPr/>
          <p:nvPr/>
        </p:nvSpPr>
        <p:spPr>
          <a:xfrm>
            <a:off x="4454525" y="4485618"/>
            <a:ext cx="3263900" cy="707886"/>
          </a:xfrm>
          <a:prstGeom prst="rect">
            <a:avLst/>
          </a:prstGeom>
        </p:spPr>
        <p:txBody>
          <a:bodyPr wrap="square">
            <a:spAutoFit/>
          </a:bodyPr>
          <a:lstStyle/>
          <a:p>
            <a:pPr algn="ctr"/>
            <a:r>
              <a:rPr lang="lt-LT" sz="2000" dirty="0">
                <a:latin typeface="Trebuchet MS" panose="020B0603020202020204" pitchFamily="34" charset="0"/>
              </a:rPr>
              <a:t>Paprastesni ir operatyvesni duomenų mainai</a:t>
            </a:r>
          </a:p>
        </p:txBody>
      </p:sp>
      <p:sp>
        <p:nvSpPr>
          <p:cNvPr id="7" name="Stačiakampis 6"/>
          <p:cNvSpPr/>
          <p:nvPr/>
        </p:nvSpPr>
        <p:spPr>
          <a:xfrm>
            <a:off x="8312150" y="2482968"/>
            <a:ext cx="3263900" cy="1015663"/>
          </a:xfrm>
          <a:prstGeom prst="rect">
            <a:avLst/>
          </a:prstGeom>
        </p:spPr>
        <p:txBody>
          <a:bodyPr wrap="square">
            <a:spAutoFit/>
          </a:bodyPr>
          <a:lstStyle/>
          <a:p>
            <a:pPr algn="ctr"/>
            <a:r>
              <a:rPr lang="lt-LT" sz="2000" dirty="0">
                <a:latin typeface="Trebuchet MS" panose="020B0603020202020204" pitchFamily="34" charset="0"/>
              </a:rPr>
              <a:t>Institucijos nedalyvauja išieškojimo ir nemokumo procese</a:t>
            </a:r>
          </a:p>
        </p:txBody>
      </p:sp>
      <p:sp>
        <p:nvSpPr>
          <p:cNvPr id="8" name="Stačiakampis 7"/>
          <p:cNvSpPr/>
          <p:nvPr/>
        </p:nvSpPr>
        <p:spPr>
          <a:xfrm>
            <a:off x="8312150" y="4485618"/>
            <a:ext cx="3263900" cy="707886"/>
          </a:xfrm>
          <a:prstGeom prst="rect">
            <a:avLst/>
          </a:prstGeom>
        </p:spPr>
        <p:txBody>
          <a:bodyPr wrap="square">
            <a:spAutoFit/>
          </a:bodyPr>
          <a:lstStyle/>
          <a:p>
            <a:pPr algn="ctr"/>
            <a:r>
              <a:rPr lang="lt-LT" sz="2000" dirty="0">
                <a:latin typeface="Trebuchet MS" panose="020B0603020202020204" pitchFamily="34" charset="0"/>
              </a:rPr>
              <a:t>Informacijos pateikimas asmenims per Mano VMI</a:t>
            </a:r>
          </a:p>
        </p:txBody>
      </p:sp>
    </p:spTree>
    <p:extLst>
      <p:ext uri="{BB962C8B-B14F-4D97-AF65-F5344CB8AC3E}">
        <p14:creationId xmlns:p14="http://schemas.microsoft.com/office/powerpoint/2010/main" val="3628390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tačiakampis 11"/>
          <p:cNvSpPr/>
          <p:nvPr/>
        </p:nvSpPr>
        <p:spPr>
          <a:xfrm>
            <a:off x="2292350" y="233688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3" name="Stačiakampis 12"/>
          <p:cNvSpPr/>
          <p:nvPr/>
        </p:nvSpPr>
        <p:spPr>
          <a:xfrm>
            <a:off x="2397125" y="223211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4" name="Stačiakampis 13"/>
          <p:cNvSpPr/>
          <p:nvPr/>
        </p:nvSpPr>
        <p:spPr>
          <a:xfrm>
            <a:off x="2292350" y="433713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5" name="Stačiakampis 14"/>
          <p:cNvSpPr/>
          <p:nvPr/>
        </p:nvSpPr>
        <p:spPr>
          <a:xfrm>
            <a:off x="2397125" y="423236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Stačiakampis 15"/>
          <p:cNvSpPr/>
          <p:nvPr/>
        </p:nvSpPr>
        <p:spPr>
          <a:xfrm>
            <a:off x="6369050" y="233688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7" name="Stačiakampis 16"/>
          <p:cNvSpPr/>
          <p:nvPr/>
        </p:nvSpPr>
        <p:spPr>
          <a:xfrm>
            <a:off x="6473825" y="223211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8" name="Stačiakampis 17"/>
          <p:cNvSpPr/>
          <p:nvPr/>
        </p:nvSpPr>
        <p:spPr>
          <a:xfrm>
            <a:off x="6369050" y="4337139"/>
            <a:ext cx="3454400" cy="1428432"/>
          </a:xfrm>
          <a:prstGeom prst="rect">
            <a:avLst/>
          </a:prstGeom>
          <a:solidFill>
            <a:srgbClr val="B4E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Stačiakampis 18"/>
          <p:cNvSpPr/>
          <p:nvPr/>
        </p:nvSpPr>
        <p:spPr>
          <a:xfrm>
            <a:off x="6473825" y="4232364"/>
            <a:ext cx="3454400" cy="14284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 name="Stačiakampis 2"/>
          <p:cNvSpPr/>
          <p:nvPr/>
        </p:nvSpPr>
        <p:spPr>
          <a:xfrm>
            <a:off x="2592387" y="2589964"/>
            <a:ext cx="3063875" cy="707886"/>
          </a:xfrm>
          <a:prstGeom prst="rect">
            <a:avLst/>
          </a:prstGeom>
        </p:spPr>
        <p:txBody>
          <a:bodyPr wrap="square">
            <a:spAutoFit/>
          </a:bodyPr>
          <a:lstStyle/>
          <a:p>
            <a:pPr algn="ctr"/>
            <a:r>
              <a:rPr lang="lt-LT" sz="2000" dirty="0">
                <a:latin typeface="Trebuchet MS" panose="020B0603020202020204" pitchFamily="34" charset="0"/>
              </a:rPr>
              <a:t>Informuotumas, skatins savanorišką sumokėjimą</a:t>
            </a:r>
          </a:p>
        </p:txBody>
      </p:sp>
      <p:sp>
        <p:nvSpPr>
          <p:cNvPr id="11" name="Stačiakampis 10"/>
          <p:cNvSpPr/>
          <p:nvPr/>
        </p:nvSpPr>
        <p:spPr>
          <a:xfrm>
            <a:off x="622300" y="397662"/>
            <a:ext cx="6096000" cy="1292662"/>
          </a:xfrm>
          <a:prstGeom prst="rect">
            <a:avLst/>
          </a:prstGeom>
        </p:spPr>
        <p:txBody>
          <a:bodyPr>
            <a:spAutoFit/>
          </a:bodyPr>
          <a:lstStyle/>
          <a:p>
            <a:pPr>
              <a:lnSpc>
                <a:spcPct val="150000"/>
              </a:lnSpc>
            </a:pPr>
            <a:r>
              <a:rPr lang="lt-LT" sz="2800" b="1" dirty="0">
                <a:solidFill>
                  <a:srgbClr val="14643D"/>
                </a:solidFill>
                <a:latin typeface="Trebuchet MS" panose="020B0603020202020204" pitchFamily="34" charset="0"/>
              </a:rPr>
              <a:t>Projekto naudos</a:t>
            </a:r>
          </a:p>
          <a:p>
            <a:pPr>
              <a:lnSpc>
                <a:spcPct val="150000"/>
              </a:lnSpc>
            </a:pPr>
            <a:r>
              <a:rPr lang="lt-LT" sz="2400" b="1" dirty="0">
                <a:solidFill>
                  <a:srgbClr val="2D9763"/>
                </a:solidFill>
                <a:latin typeface="Trebuchet MS" panose="020B0603020202020204" pitchFamily="34" charset="0"/>
              </a:rPr>
              <a:t>Skolininkui</a:t>
            </a:r>
          </a:p>
        </p:txBody>
      </p:sp>
      <p:sp>
        <p:nvSpPr>
          <p:cNvPr id="6" name="Stačiakampis 5"/>
          <p:cNvSpPr/>
          <p:nvPr/>
        </p:nvSpPr>
        <p:spPr>
          <a:xfrm>
            <a:off x="6669087" y="2589964"/>
            <a:ext cx="3063875" cy="707886"/>
          </a:xfrm>
          <a:prstGeom prst="rect">
            <a:avLst/>
          </a:prstGeom>
        </p:spPr>
        <p:txBody>
          <a:bodyPr wrap="square">
            <a:spAutoFit/>
          </a:bodyPr>
          <a:lstStyle/>
          <a:p>
            <a:pPr algn="ctr"/>
            <a:r>
              <a:rPr lang="lt-LT" sz="2000" dirty="0">
                <a:latin typeface="Trebuchet MS" panose="020B0603020202020204" pitchFamily="34" charset="0"/>
              </a:rPr>
              <a:t>Prieinamumas, patogios MANO VMI paslaugos</a:t>
            </a:r>
          </a:p>
        </p:txBody>
      </p:sp>
      <p:sp>
        <p:nvSpPr>
          <p:cNvPr id="7" name="Stačiakampis 6"/>
          <p:cNvSpPr/>
          <p:nvPr/>
        </p:nvSpPr>
        <p:spPr>
          <a:xfrm>
            <a:off x="2592387" y="4410310"/>
            <a:ext cx="3063875" cy="1072538"/>
          </a:xfrm>
          <a:prstGeom prst="rect">
            <a:avLst/>
          </a:prstGeom>
        </p:spPr>
        <p:txBody>
          <a:bodyPr wrap="square">
            <a:spAutoFit/>
          </a:bodyPr>
          <a:lstStyle/>
          <a:p>
            <a:pPr algn="ctr"/>
            <a:r>
              <a:rPr lang="lt-LT" sz="2000" dirty="0">
                <a:latin typeface="Trebuchet MS" panose="020B0603020202020204" pitchFamily="34" charset="0"/>
              </a:rPr>
              <a:t>Skolininkui – vienas išieškotojas</a:t>
            </a:r>
          </a:p>
          <a:p>
            <a:pPr algn="ctr">
              <a:lnSpc>
                <a:spcPct val="150000"/>
              </a:lnSpc>
            </a:pPr>
            <a:r>
              <a:rPr lang="lt-LT" dirty="0">
                <a:latin typeface="Trebuchet MS" panose="020B0603020202020204" pitchFamily="34" charset="0"/>
              </a:rPr>
              <a:t>(VMI arba antstolis)</a:t>
            </a:r>
          </a:p>
        </p:txBody>
      </p:sp>
      <p:sp>
        <p:nvSpPr>
          <p:cNvPr id="8" name="Stačiakampis 7"/>
          <p:cNvSpPr/>
          <p:nvPr/>
        </p:nvSpPr>
        <p:spPr>
          <a:xfrm>
            <a:off x="6669087" y="4592636"/>
            <a:ext cx="3063875" cy="707886"/>
          </a:xfrm>
          <a:prstGeom prst="rect">
            <a:avLst/>
          </a:prstGeom>
        </p:spPr>
        <p:txBody>
          <a:bodyPr wrap="square">
            <a:spAutoFit/>
          </a:bodyPr>
          <a:lstStyle/>
          <a:p>
            <a:pPr algn="ctr"/>
            <a:r>
              <a:rPr lang="lt-LT" sz="2000" dirty="0">
                <a:latin typeface="Trebuchet MS" panose="020B0603020202020204" pitchFamily="34" charset="0"/>
              </a:rPr>
              <a:t>Skolininkams greitas ir pigus išieškojimas</a:t>
            </a:r>
          </a:p>
        </p:txBody>
      </p:sp>
    </p:spTree>
    <p:extLst>
      <p:ext uri="{BB962C8B-B14F-4D97-AF65-F5344CB8AC3E}">
        <p14:creationId xmlns:p14="http://schemas.microsoft.com/office/powerpoint/2010/main" val="2989181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tačiakampis 17"/>
          <p:cNvSpPr/>
          <p:nvPr/>
        </p:nvSpPr>
        <p:spPr>
          <a:xfrm>
            <a:off x="0" y="-5634"/>
            <a:ext cx="12192000" cy="65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Stačiakampis 18"/>
          <p:cNvSpPr/>
          <p:nvPr/>
        </p:nvSpPr>
        <p:spPr>
          <a:xfrm>
            <a:off x="-1" y="-5634"/>
            <a:ext cx="218615" cy="6572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6" name="Struktūrinė schema: magnetinis diskas 5"/>
          <p:cNvSpPr/>
          <p:nvPr/>
        </p:nvSpPr>
        <p:spPr>
          <a:xfrm>
            <a:off x="9658924" y="3446093"/>
            <a:ext cx="2082252" cy="2164011"/>
          </a:xfrm>
          <a:prstGeom prst="flowChartMagneticDisk">
            <a:avLst/>
          </a:prstGeom>
          <a:solidFill>
            <a:schemeClr val="tx2">
              <a:lumMod val="60000"/>
              <a:lumOff val="40000"/>
            </a:schemeClr>
          </a:solidFill>
          <a:ln w="19050">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nchorCtr="1"/>
          <a:lstStyle/>
          <a:p>
            <a:pPr algn="ctr" eaLnBrk="1" hangingPunct="1">
              <a:defRPr/>
            </a:pPr>
            <a:r>
              <a:rPr lang="lt-LT" sz="2800" b="1" i="1" dirty="0">
                <a:ln w="0"/>
                <a:solidFill>
                  <a:schemeClr val="bg1"/>
                </a:solidFill>
                <a:latin typeface="Trebuchet"/>
              </a:rPr>
              <a:t>MAIS</a:t>
            </a:r>
          </a:p>
        </p:txBody>
      </p:sp>
      <p:cxnSp>
        <p:nvCxnSpPr>
          <p:cNvPr id="8" name="Tiesioji jungtis 7"/>
          <p:cNvCxnSpPr/>
          <p:nvPr/>
        </p:nvCxnSpPr>
        <p:spPr>
          <a:xfrm>
            <a:off x="7357099" y="1081089"/>
            <a:ext cx="0" cy="5457285"/>
          </a:xfrm>
          <a:prstGeom prst="line">
            <a:avLst/>
          </a:prstGeom>
          <a:solidFill>
            <a:srgbClr val="68C699"/>
          </a:solidFill>
          <a:ln w="57150">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9" name="Rodyklė kairėn-dešinėn 8"/>
          <p:cNvSpPr/>
          <p:nvPr/>
        </p:nvSpPr>
        <p:spPr>
          <a:xfrm>
            <a:off x="5242071" y="2562490"/>
            <a:ext cx="4230056" cy="735487"/>
          </a:xfrm>
          <a:prstGeom prst="leftRightArrow">
            <a:avLst>
              <a:gd name="adj1" fmla="val 66174"/>
              <a:gd name="adj2" fmla="val 50000"/>
            </a:avLst>
          </a:prstGeom>
          <a:solidFill>
            <a:srgbClr val="58B085"/>
          </a:solidFill>
          <a:ln w="28575">
            <a:noFill/>
          </a:ln>
        </p:spPr>
        <p:style>
          <a:lnRef idx="1">
            <a:schemeClr val="accent1"/>
          </a:lnRef>
          <a:fillRef idx="3">
            <a:schemeClr val="accent1"/>
          </a:fillRef>
          <a:effectRef idx="2">
            <a:schemeClr val="accent1"/>
          </a:effectRef>
          <a:fontRef idx="minor">
            <a:schemeClr val="lt1"/>
          </a:fontRef>
        </p:style>
        <p:txBody>
          <a:bodyPr anchor="ctr" anchorCtr="1"/>
          <a:lstStyle/>
          <a:p>
            <a:pPr marL="0" lvl="1" algn="ctr" defTabSz="844550">
              <a:lnSpc>
                <a:spcPct val="90000"/>
              </a:lnSpc>
              <a:spcAft>
                <a:spcPct val="15000"/>
              </a:spcAft>
              <a:defRPr/>
            </a:pPr>
            <a:r>
              <a:rPr lang="lt-LT" sz="1400" b="1" dirty="0">
                <a:ln w="0"/>
                <a:solidFill>
                  <a:schemeClr val="bg1"/>
                </a:solidFill>
                <a:latin typeface="Trebuchet"/>
              </a:rPr>
              <a:t>Prievolių, įmokų duomenys</a:t>
            </a:r>
          </a:p>
        </p:txBody>
      </p:sp>
      <p:sp>
        <p:nvSpPr>
          <p:cNvPr id="10" name="Rodyklė kairėn-dešinėn 9"/>
          <p:cNvSpPr/>
          <p:nvPr/>
        </p:nvSpPr>
        <p:spPr>
          <a:xfrm>
            <a:off x="5242071" y="3454360"/>
            <a:ext cx="4230056" cy="653394"/>
          </a:xfrm>
          <a:prstGeom prst="leftRightArrow">
            <a:avLst>
              <a:gd name="adj1" fmla="val 74260"/>
              <a:gd name="adj2" fmla="val 50000"/>
            </a:avLst>
          </a:prstGeom>
          <a:solidFill>
            <a:srgbClr val="58B085"/>
          </a:solidFill>
          <a:ln>
            <a:noFill/>
          </a:ln>
        </p:spPr>
        <p:style>
          <a:lnRef idx="1">
            <a:schemeClr val="accent1"/>
          </a:lnRef>
          <a:fillRef idx="3">
            <a:schemeClr val="accent1"/>
          </a:fillRef>
          <a:effectRef idx="2">
            <a:schemeClr val="accent1"/>
          </a:effectRef>
          <a:fontRef idx="minor">
            <a:schemeClr val="lt1"/>
          </a:fontRef>
        </p:style>
        <p:txBody>
          <a:bodyPr anchor="ctr" anchorCtr="1"/>
          <a:lstStyle/>
          <a:p>
            <a:pPr marL="0" lvl="1" algn="ctr" defTabSz="844550">
              <a:lnSpc>
                <a:spcPct val="90000"/>
              </a:lnSpc>
              <a:spcAft>
                <a:spcPct val="15000"/>
              </a:spcAft>
              <a:defRPr/>
            </a:pPr>
            <a:r>
              <a:rPr lang="lt-LT" sz="1400" b="1" dirty="0">
                <a:ln w="0"/>
                <a:solidFill>
                  <a:schemeClr val="bg1"/>
                </a:solidFill>
                <a:latin typeface="Trebuchet"/>
              </a:rPr>
              <a:t>Mokėjimų duomenys</a:t>
            </a:r>
          </a:p>
        </p:txBody>
      </p:sp>
      <p:sp>
        <p:nvSpPr>
          <p:cNvPr id="11" name="Rodyklė kairėn-dešinėn 10"/>
          <p:cNvSpPr/>
          <p:nvPr/>
        </p:nvSpPr>
        <p:spPr>
          <a:xfrm>
            <a:off x="5242071" y="4937365"/>
            <a:ext cx="4230056" cy="672739"/>
          </a:xfrm>
          <a:prstGeom prst="leftRightArrow">
            <a:avLst>
              <a:gd name="adj1" fmla="val 77495"/>
              <a:gd name="adj2" fmla="val 50000"/>
            </a:avLst>
          </a:prstGeom>
          <a:solidFill>
            <a:srgbClr val="58B085"/>
          </a:solidFill>
          <a:ln>
            <a:noFill/>
          </a:ln>
        </p:spPr>
        <p:style>
          <a:lnRef idx="1">
            <a:schemeClr val="accent1"/>
          </a:lnRef>
          <a:fillRef idx="3">
            <a:schemeClr val="accent1"/>
          </a:fillRef>
          <a:effectRef idx="2">
            <a:schemeClr val="accent1"/>
          </a:effectRef>
          <a:fontRef idx="minor">
            <a:schemeClr val="lt1"/>
          </a:fontRef>
        </p:style>
        <p:txBody>
          <a:bodyPr anchor="ctr" anchorCtr="1"/>
          <a:lstStyle/>
          <a:p>
            <a:pPr marL="0" lvl="1" algn="ctr" defTabSz="844550">
              <a:lnSpc>
                <a:spcPct val="90000"/>
              </a:lnSpc>
              <a:spcAft>
                <a:spcPct val="15000"/>
              </a:spcAft>
              <a:defRPr/>
            </a:pPr>
            <a:r>
              <a:rPr lang="lt-LT" sz="1400" b="1" dirty="0">
                <a:ln w="0"/>
                <a:solidFill>
                  <a:schemeClr val="bg1"/>
                </a:solidFill>
                <a:latin typeface="Trebuchet"/>
              </a:rPr>
              <a:t>Prievolių, įmokų duomenys</a:t>
            </a:r>
          </a:p>
        </p:txBody>
      </p:sp>
      <p:sp>
        <p:nvSpPr>
          <p:cNvPr id="12" name="Rodyklė kairėn-dešinėn 11"/>
          <p:cNvSpPr/>
          <p:nvPr/>
        </p:nvSpPr>
        <p:spPr>
          <a:xfrm>
            <a:off x="5242071" y="5685948"/>
            <a:ext cx="4230056" cy="735487"/>
          </a:xfrm>
          <a:prstGeom prst="leftRightArrow">
            <a:avLst>
              <a:gd name="adj1" fmla="val 69408"/>
              <a:gd name="adj2" fmla="val 50000"/>
            </a:avLst>
          </a:prstGeom>
          <a:solidFill>
            <a:srgbClr val="58B085"/>
          </a:solidFill>
          <a:ln>
            <a:noFill/>
          </a:ln>
        </p:spPr>
        <p:style>
          <a:lnRef idx="1">
            <a:schemeClr val="accent1"/>
          </a:lnRef>
          <a:fillRef idx="3">
            <a:schemeClr val="accent1"/>
          </a:fillRef>
          <a:effectRef idx="2">
            <a:schemeClr val="accent1"/>
          </a:effectRef>
          <a:fontRef idx="minor">
            <a:schemeClr val="lt1"/>
          </a:fontRef>
        </p:style>
        <p:txBody>
          <a:bodyPr anchor="ctr" anchorCtr="1"/>
          <a:lstStyle/>
          <a:p>
            <a:pPr marL="0" lvl="1" algn="ctr" defTabSz="844550">
              <a:lnSpc>
                <a:spcPct val="90000"/>
              </a:lnSpc>
              <a:spcAft>
                <a:spcPct val="15000"/>
              </a:spcAft>
              <a:defRPr/>
            </a:pPr>
            <a:r>
              <a:rPr lang="lt-LT" sz="1400" b="1" dirty="0">
                <a:ln w="0"/>
                <a:solidFill>
                  <a:schemeClr val="bg1"/>
                </a:solidFill>
                <a:latin typeface="Trebuchet"/>
              </a:rPr>
              <a:t>Mokėjimų duomenys</a:t>
            </a:r>
          </a:p>
        </p:txBody>
      </p:sp>
      <p:sp>
        <p:nvSpPr>
          <p:cNvPr id="13" name="Suapvalintas stačiakampis 12"/>
          <p:cNvSpPr/>
          <p:nvPr/>
        </p:nvSpPr>
        <p:spPr>
          <a:xfrm>
            <a:off x="532459" y="1732879"/>
            <a:ext cx="2220991" cy="1099174"/>
          </a:xfrm>
          <a:prstGeom prst="roundRect">
            <a:avLst>
              <a:gd name="adj" fmla="val 0"/>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anchor="ctr" anchorCtr="1"/>
          <a:lstStyle/>
          <a:p>
            <a:pPr algn="ctr">
              <a:defRPr/>
            </a:pPr>
            <a:r>
              <a:rPr lang="lt-LT" sz="1400" b="1" dirty="0">
                <a:ln w="0"/>
                <a:solidFill>
                  <a:schemeClr val="bg1"/>
                </a:solidFill>
                <a:latin typeface="Trebuchet"/>
              </a:rPr>
              <a:t>Institucijų skirtų baudų ir kitų sumų registravimas</a:t>
            </a:r>
            <a:endParaRPr lang="lt-LT" sz="1400" b="1" dirty="0">
              <a:solidFill>
                <a:schemeClr val="bg1"/>
              </a:solidFill>
              <a:latin typeface="Trebuchet"/>
            </a:endParaRPr>
          </a:p>
        </p:txBody>
      </p:sp>
      <p:sp>
        <p:nvSpPr>
          <p:cNvPr id="7" name="Struktūrinė schema: magnetinis diskas 6"/>
          <p:cNvSpPr/>
          <p:nvPr/>
        </p:nvSpPr>
        <p:spPr>
          <a:xfrm>
            <a:off x="2940247" y="4983793"/>
            <a:ext cx="1922572" cy="1347159"/>
          </a:xfrm>
          <a:prstGeom prst="flowChartMagneticDisk">
            <a:avLst/>
          </a:prstGeom>
          <a:solidFill>
            <a:schemeClr val="tx1">
              <a:lumMod val="50000"/>
              <a:lumOff val="50000"/>
            </a:schemeClr>
          </a:solidFill>
          <a:ln w="19050">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anchor="ctr" anchorCtr="1"/>
          <a:lstStyle/>
          <a:p>
            <a:pPr algn="ctr" eaLnBrk="1" hangingPunct="1">
              <a:defRPr/>
            </a:pPr>
            <a:r>
              <a:rPr lang="lt-LT" sz="1600" b="1" i="1" dirty="0">
                <a:ln w="0"/>
                <a:solidFill>
                  <a:schemeClr val="bg1"/>
                </a:solidFill>
                <a:latin typeface="Trebuchet"/>
              </a:rPr>
              <a:t>LITEKO</a:t>
            </a:r>
            <a:endParaRPr lang="lt-LT" sz="1600" b="1" i="1" dirty="0">
              <a:solidFill>
                <a:schemeClr val="bg1"/>
              </a:solidFill>
              <a:latin typeface="Trebuchet"/>
            </a:endParaRPr>
          </a:p>
        </p:txBody>
      </p:sp>
      <p:sp>
        <p:nvSpPr>
          <p:cNvPr id="14" name="Suapvalintas stačiakampis 13"/>
          <p:cNvSpPr/>
          <p:nvPr/>
        </p:nvSpPr>
        <p:spPr>
          <a:xfrm>
            <a:off x="521862" y="4051806"/>
            <a:ext cx="2242184" cy="1155764"/>
          </a:xfrm>
          <a:prstGeom prst="roundRect">
            <a:avLst>
              <a:gd name="adj" fmla="val 0"/>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anchor="ctr" anchorCtr="1"/>
          <a:lstStyle/>
          <a:p>
            <a:pPr algn="ctr">
              <a:defRPr/>
            </a:pPr>
            <a:r>
              <a:rPr lang="lt-LT" sz="1400" b="1" dirty="0">
                <a:ln w="0"/>
                <a:solidFill>
                  <a:schemeClr val="bg1"/>
                </a:solidFill>
                <a:latin typeface="Trebuchet"/>
              </a:rPr>
              <a:t>Teismų skirtų baudų, žyminio mokesčio ir kitų sumų registravimas</a:t>
            </a:r>
            <a:endParaRPr lang="lt-LT" sz="1400" b="1" dirty="0">
              <a:solidFill>
                <a:schemeClr val="bg1"/>
              </a:solidFill>
              <a:latin typeface="Trebuchet"/>
            </a:endParaRPr>
          </a:p>
        </p:txBody>
      </p:sp>
      <p:sp>
        <p:nvSpPr>
          <p:cNvPr id="2" name="Stačiakampis 1"/>
          <p:cNvSpPr/>
          <p:nvPr/>
        </p:nvSpPr>
        <p:spPr>
          <a:xfrm>
            <a:off x="1733550" y="56597"/>
            <a:ext cx="8724900" cy="523220"/>
          </a:xfrm>
          <a:prstGeom prst="rect">
            <a:avLst/>
          </a:prstGeom>
        </p:spPr>
        <p:txBody>
          <a:bodyPr wrap="square">
            <a:spAutoFit/>
          </a:bodyPr>
          <a:lstStyle/>
          <a:p>
            <a:pPr algn="ctr"/>
            <a:r>
              <a:rPr lang="nl-NL" sz="2800" b="1" dirty="0">
                <a:solidFill>
                  <a:srgbClr val="14643D"/>
                </a:solidFill>
                <a:latin typeface="Trebuchet MS" panose="020B0603020202020204" pitchFamily="34" charset="0"/>
              </a:rPr>
              <a:t>Duomenų tarp IS mainų schema</a:t>
            </a:r>
          </a:p>
        </p:txBody>
      </p:sp>
      <p:sp>
        <p:nvSpPr>
          <p:cNvPr id="3" name="Stačiakampis 2"/>
          <p:cNvSpPr/>
          <p:nvPr/>
        </p:nvSpPr>
        <p:spPr>
          <a:xfrm>
            <a:off x="3390900" y="1081461"/>
            <a:ext cx="2971800" cy="399366"/>
          </a:xfrm>
          <a:prstGeom prst="rect">
            <a:avLst/>
          </a:prstGeom>
        </p:spPr>
        <p:txBody>
          <a:bodyPr wrap="square">
            <a:spAutoFit/>
          </a:bodyPr>
          <a:lstStyle/>
          <a:p>
            <a:pPr algn="ctr"/>
            <a:r>
              <a:rPr lang="lt-LT" sz="2000" b="1" dirty="0">
                <a:solidFill>
                  <a:schemeClr val="tx1">
                    <a:lumMod val="65000"/>
                    <a:lumOff val="35000"/>
                  </a:schemeClr>
                </a:solidFill>
                <a:latin typeface="Trebuchet MS" panose="020B0603020202020204" pitchFamily="34" charset="0"/>
              </a:rPr>
              <a:t>Baudų administravimas</a:t>
            </a:r>
          </a:p>
        </p:txBody>
      </p:sp>
      <p:sp>
        <p:nvSpPr>
          <p:cNvPr id="4" name="Stačiakampis 3"/>
          <p:cNvSpPr/>
          <p:nvPr/>
        </p:nvSpPr>
        <p:spPr>
          <a:xfrm>
            <a:off x="8166126" y="1081089"/>
            <a:ext cx="3575050" cy="400110"/>
          </a:xfrm>
          <a:prstGeom prst="rect">
            <a:avLst/>
          </a:prstGeom>
        </p:spPr>
        <p:txBody>
          <a:bodyPr wrap="square">
            <a:spAutoFit/>
          </a:bodyPr>
          <a:lstStyle/>
          <a:p>
            <a:pPr algn="ctr"/>
            <a:r>
              <a:rPr lang="lt-LT" sz="2000" b="1" dirty="0">
                <a:solidFill>
                  <a:schemeClr val="tx1">
                    <a:lumMod val="65000"/>
                    <a:lumOff val="35000"/>
                  </a:schemeClr>
                </a:solidFill>
                <a:latin typeface="Trebuchet MS" panose="020B0603020202020204" pitchFamily="34" charset="0"/>
              </a:rPr>
              <a:t>Prievolių administravimas</a:t>
            </a:r>
          </a:p>
        </p:txBody>
      </p:sp>
      <p:sp>
        <p:nvSpPr>
          <p:cNvPr id="15" name="Lenkta rodyklė 14"/>
          <p:cNvSpPr/>
          <p:nvPr/>
        </p:nvSpPr>
        <p:spPr>
          <a:xfrm rot="10800000" flipH="1">
            <a:off x="1414907" y="2832053"/>
            <a:ext cx="1337548" cy="614039"/>
          </a:xfrm>
          <a:prstGeom prst="bentArrow">
            <a:avLst>
              <a:gd name="adj1" fmla="val 19332"/>
              <a:gd name="adj2" fmla="val 19901"/>
              <a:gd name="adj3" fmla="val 33993"/>
              <a:gd name="adj4" fmla="val 0"/>
            </a:avLst>
          </a:prstGeom>
          <a:solidFill>
            <a:schemeClr val="bg1">
              <a:lumMod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lt-LT">
              <a:solidFill>
                <a:schemeClr val="tx1"/>
              </a:solidFill>
            </a:endParaRPr>
          </a:p>
        </p:txBody>
      </p:sp>
      <p:sp>
        <p:nvSpPr>
          <p:cNvPr id="16" name="Lenkta rodyklė 15"/>
          <p:cNvSpPr/>
          <p:nvPr/>
        </p:nvSpPr>
        <p:spPr>
          <a:xfrm rot="10800000" flipH="1">
            <a:off x="1414907" y="5203778"/>
            <a:ext cx="1337548" cy="614039"/>
          </a:xfrm>
          <a:prstGeom prst="bentArrow">
            <a:avLst>
              <a:gd name="adj1" fmla="val 19332"/>
              <a:gd name="adj2" fmla="val 19901"/>
              <a:gd name="adj3" fmla="val 33993"/>
              <a:gd name="adj4" fmla="val 0"/>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lt-LT">
              <a:solidFill>
                <a:schemeClr val="tx1"/>
              </a:solidFill>
            </a:endParaRPr>
          </a:p>
        </p:txBody>
      </p:sp>
      <p:sp>
        <p:nvSpPr>
          <p:cNvPr id="17" name="Struktūrinė schema: magnetinis diskas 16"/>
          <p:cNvSpPr/>
          <p:nvPr/>
        </p:nvSpPr>
        <p:spPr>
          <a:xfrm>
            <a:off x="2940247" y="2632790"/>
            <a:ext cx="1922572" cy="1387901"/>
          </a:xfrm>
          <a:prstGeom prst="flowChartMagneticDisk">
            <a:avLst/>
          </a:prstGeom>
          <a:solidFill>
            <a:schemeClr val="bg1">
              <a:lumMod val="65000"/>
            </a:schemeClr>
          </a:solidFill>
          <a:ln w="19050">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nchorCtr="1"/>
          <a:lstStyle/>
          <a:p>
            <a:pPr algn="ctr">
              <a:defRPr/>
            </a:pPr>
            <a:r>
              <a:rPr lang="lt-LT" sz="1600" b="1" i="1" dirty="0">
                <a:ln w="0"/>
                <a:solidFill>
                  <a:schemeClr val="bg1"/>
                </a:solidFill>
                <a:latin typeface="Trebuchet"/>
              </a:rPr>
              <a:t>ANR</a:t>
            </a:r>
          </a:p>
        </p:txBody>
      </p:sp>
    </p:spTree>
    <p:extLst>
      <p:ext uri="{BB962C8B-B14F-4D97-AF65-F5344CB8AC3E}">
        <p14:creationId xmlns:p14="http://schemas.microsoft.com/office/powerpoint/2010/main" val="1166198850"/>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TotalTime>
  <Words>961</Words>
  <Application>Microsoft Office PowerPoint</Application>
  <PresentationFormat>Widescreen</PresentationFormat>
  <Paragraphs>102</Paragraphs>
  <Slides>10</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Trebuchet</vt:lpstr>
      <vt:lpstr>Trebuchet MS</vt:lpstr>
      <vt:lpstr>Wingdings</vt:lpstr>
      <vt:lpstr>„Office“ 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VMI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Saulė Gimžūnaitė</dc:creator>
  <cp:lastModifiedBy>Jovita Kriščiūnienė</cp:lastModifiedBy>
  <cp:revision>23</cp:revision>
  <dcterms:created xsi:type="dcterms:W3CDTF">2024-06-12T09:45:01Z</dcterms:created>
  <dcterms:modified xsi:type="dcterms:W3CDTF">2024-08-22T14:32:09Z</dcterms:modified>
</cp:coreProperties>
</file>